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406" r:id="rId2"/>
    <p:sldId id="264" r:id="rId3"/>
    <p:sldId id="571" r:id="rId4"/>
    <p:sldId id="459" r:id="rId5"/>
    <p:sldId id="460" r:id="rId6"/>
    <p:sldId id="461" r:id="rId7"/>
    <p:sldId id="463" r:id="rId8"/>
    <p:sldId id="464" r:id="rId9"/>
    <p:sldId id="465" r:id="rId10"/>
    <p:sldId id="469" r:id="rId11"/>
    <p:sldId id="470" r:id="rId12"/>
    <p:sldId id="471" r:id="rId13"/>
    <p:sldId id="472" r:id="rId14"/>
    <p:sldId id="473" r:id="rId15"/>
    <p:sldId id="547" r:id="rId16"/>
    <p:sldId id="518" r:id="rId17"/>
    <p:sldId id="477" r:id="rId18"/>
    <p:sldId id="478" r:id="rId19"/>
    <p:sldId id="517" r:id="rId20"/>
    <p:sldId id="487" r:id="rId21"/>
    <p:sldId id="488" r:id="rId22"/>
    <p:sldId id="489" r:id="rId23"/>
    <p:sldId id="490" r:id="rId24"/>
    <p:sldId id="495" r:id="rId25"/>
    <p:sldId id="497" r:id="rId26"/>
    <p:sldId id="498" r:id="rId27"/>
    <p:sldId id="499" r:id="rId28"/>
    <p:sldId id="570" r:id="rId29"/>
    <p:sldId id="568" r:id="rId30"/>
    <p:sldId id="569" r:id="rId31"/>
    <p:sldId id="500" r:id="rId32"/>
    <p:sldId id="501" r:id="rId33"/>
    <p:sldId id="519" r:id="rId34"/>
    <p:sldId id="508" r:id="rId35"/>
    <p:sldId id="509" r:id="rId36"/>
    <p:sldId id="536" r:id="rId37"/>
    <p:sldId id="511" r:id="rId38"/>
    <p:sldId id="512" r:id="rId39"/>
    <p:sldId id="513" r:id="rId40"/>
    <p:sldId id="514" r:id="rId41"/>
    <p:sldId id="515" r:id="rId42"/>
    <p:sldId id="566" r:id="rId43"/>
  </p:sldIdLst>
  <p:sldSz cx="12192000" cy="6858000"/>
  <p:notesSz cx="6858000" cy="9144000"/>
  <p:custDataLst>
    <p:tags r:id="rId4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842D"/>
    <a:srgbClr val="000000"/>
    <a:srgbClr val="CDCDCD"/>
    <a:srgbClr val="FFFFFF"/>
    <a:srgbClr val="C5C5C5"/>
    <a:srgbClr val="F6DDD2"/>
    <a:srgbClr val="1871C0"/>
    <a:srgbClr val="ED462E"/>
    <a:srgbClr val="E48312"/>
    <a:srgbClr val="BD58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04" autoAdjust="0"/>
    <p:restoredTop sz="83888" autoAdjust="0"/>
  </p:normalViewPr>
  <p:slideViewPr>
    <p:cSldViewPr snapToGrid="0">
      <p:cViewPr varScale="1">
        <p:scale>
          <a:sx n="109" d="100"/>
          <a:sy n="109" d="100"/>
        </p:scale>
        <p:origin x="608"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18" d="100"/>
          <a:sy n="118" d="100"/>
        </p:scale>
        <p:origin x="4200"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DFADC7B-2216-7A45-909B-EDB754485934}" type="doc">
      <dgm:prSet loTypeId="urn:microsoft.com/office/officeart/2005/8/layout/lProcess3" loCatId="" qsTypeId="urn:microsoft.com/office/officeart/2005/8/quickstyle/simple4" qsCatId="simple" csTypeId="urn:microsoft.com/office/officeart/2005/8/colors/accent1_2" csCatId="accent1" phldr="1"/>
      <dgm:spPr/>
      <dgm:t>
        <a:bodyPr/>
        <a:lstStyle/>
        <a:p>
          <a:endParaRPr lang="en-US"/>
        </a:p>
      </dgm:t>
    </dgm:pt>
    <dgm:pt modelId="{FD16838B-AC16-4D43-AC8F-1984AC2A22F4}">
      <dgm:prSet phldrT="[Text]" custT="1"/>
      <dgm:spPr/>
      <dgm:t>
        <a:bodyPr/>
        <a:lstStyle/>
        <a:p>
          <a:r>
            <a:rPr lang="en-US" sz="2400" dirty="0"/>
            <a:t>What to transmit?</a:t>
          </a:r>
        </a:p>
      </dgm:t>
    </dgm:pt>
    <dgm:pt modelId="{67106683-A7C0-E846-8DFB-ADC669F6CCAA}" type="parTrans" cxnId="{CC304E84-9598-FE47-86F8-4F1AD8A68833}">
      <dgm:prSet/>
      <dgm:spPr/>
      <dgm:t>
        <a:bodyPr/>
        <a:lstStyle/>
        <a:p>
          <a:endParaRPr lang="en-US"/>
        </a:p>
      </dgm:t>
    </dgm:pt>
    <dgm:pt modelId="{2F3A5D3A-02C9-1542-BB93-77A4C8085B15}" type="sibTrans" cxnId="{CC304E84-9598-FE47-86F8-4F1AD8A68833}">
      <dgm:prSet/>
      <dgm:spPr/>
      <dgm:t>
        <a:bodyPr/>
        <a:lstStyle/>
        <a:p>
          <a:endParaRPr lang="en-US"/>
        </a:p>
      </dgm:t>
    </dgm:pt>
    <dgm:pt modelId="{4529B212-903D-3445-BDFC-419D1310CA85}">
      <dgm:prSet phldrT="[Text]"/>
      <dgm:spPr/>
      <dgm:t>
        <a:bodyPr/>
        <a:lstStyle/>
        <a:p>
          <a:r>
            <a:rPr lang="en-US" dirty="0"/>
            <a:t>Improve throughput</a:t>
          </a:r>
        </a:p>
      </dgm:t>
    </dgm:pt>
    <dgm:pt modelId="{34810F8E-0BA7-2E4E-8D11-D71E02A3D64B}" type="parTrans" cxnId="{A7E6988F-5EB0-A442-A941-728EAFF0B5FD}">
      <dgm:prSet/>
      <dgm:spPr/>
      <dgm:t>
        <a:bodyPr/>
        <a:lstStyle/>
        <a:p>
          <a:endParaRPr lang="en-US"/>
        </a:p>
      </dgm:t>
    </dgm:pt>
    <dgm:pt modelId="{4E3782B3-EA2B-0148-9566-EE56659D9E5A}" type="sibTrans" cxnId="{A7E6988F-5EB0-A442-A941-728EAFF0B5FD}">
      <dgm:prSet/>
      <dgm:spPr/>
      <dgm:t>
        <a:bodyPr/>
        <a:lstStyle/>
        <a:p>
          <a:endParaRPr lang="en-US"/>
        </a:p>
      </dgm:t>
    </dgm:pt>
    <dgm:pt modelId="{B4913988-5A45-6D4D-B7C6-7F91AB287DF2}">
      <dgm:prSet phldrT="[Text]" custT="1"/>
      <dgm:spPr/>
      <dgm:t>
        <a:bodyPr/>
        <a:lstStyle/>
        <a:p>
          <a:r>
            <a:rPr lang="en-US" sz="2400" dirty="0"/>
            <a:t>When to transmit?</a:t>
          </a:r>
        </a:p>
      </dgm:t>
    </dgm:pt>
    <dgm:pt modelId="{3C879F7C-5AB2-CD40-9BA0-4B7A3ABEE6DA}" type="parTrans" cxnId="{E62D4B81-78CA-6042-890B-F110B89526DA}">
      <dgm:prSet/>
      <dgm:spPr/>
      <dgm:t>
        <a:bodyPr/>
        <a:lstStyle/>
        <a:p>
          <a:endParaRPr lang="en-US"/>
        </a:p>
      </dgm:t>
    </dgm:pt>
    <dgm:pt modelId="{B902F20C-2A3C-3F49-BF87-B0274E064121}" type="sibTrans" cxnId="{E62D4B81-78CA-6042-890B-F110B89526DA}">
      <dgm:prSet/>
      <dgm:spPr/>
      <dgm:t>
        <a:bodyPr/>
        <a:lstStyle/>
        <a:p>
          <a:endParaRPr lang="en-US"/>
        </a:p>
      </dgm:t>
    </dgm:pt>
    <dgm:pt modelId="{6EF4CFC9-0FD8-E14E-BF95-9FE81821103C}">
      <dgm:prSet phldrT="[Text]"/>
      <dgm:spPr/>
      <dgm:t>
        <a:bodyPr/>
        <a:lstStyle/>
        <a:p>
          <a:r>
            <a:rPr lang="en-US" dirty="0"/>
            <a:t>Reduce packet collisions</a:t>
          </a:r>
        </a:p>
      </dgm:t>
    </dgm:pt>
    <dgm:pt modelId="{32003ECF-FE20-EA43-8ADB-7AA9F1061EB2}" type="parTrans" cxnId="{D04555C1-DBCE-F243-9510-39AEC8B27E38}">
      <dgm:prSet/>
      <dgm:spPr/>
      <dgm:t>
        <a:bodyPr/>
        <a:lstStyle/>
        <a:p>
          <a:endParaRPr lang="en-US"/>
        </a:p>
      </dgm:t>
    </dgm:pt>
    <dgm:pt modelId="{570EA5F0-C13E-9648-BD5B-34E1A96959B2}" type="sibTrans" cxnId="{D04555C1-DBCE-F243-9510-39AEC8B27E38}">
      <dgm:prSet/>
      <dgm:spPr/>
      <dgm:t>
        <a:bodyPr/>
        <a:lstStyle/>
        <a:p>
          <a:endParaRPr lang="en-US"/>
        </a:p>
      </dgm:t>
    </dgm:pt>
    <dgm:pt modelId="{7A146959-1462-6843-A977-F80A5D44501A}">
      <dgm:prSet custT="1"/>
      <dgm:spPr/>
      <dgm:t>
        <a:bodyPr/>
        <a:lstStyle/>
        <a:p>
          <a:r>
            <a:rPr lang="en-US" sz="2400" dirty="0"/>
            <a:t>How to terminate?</a:t>
          </a:r>
        </a:p>
      </dgm:t>
    </dgm:pt>
    <dgm:pt modelId="{8DBD6CA5-435E-B244-B278-74C5034817F3}" type="parTrans" cxnId="{6351EC1C-81B3-BD45-85D8-154C3D1B0F42}">
      <dgm:prSet/>
      <dgm:spPr/>
      <dgm:t>
        <a:bodyPr/>
        <a:lstStyle/>
        <a:p>
          <a:endParaRPr lang="en-US"/>
        </a:p>
      </dgm:t>
    </dgm:pt>
    <dgm:pt modelId="{62D50910-D0FE-5D40-8D99-5D563B5F83A0}" type="sibTrans" cxnId="{6351EC1C-81B3-BD45-85D8-154C3D1B0F42}">
      <dgm:prSet/>
      <dgm:spPr/>
      <dgm:t>
        <a:bodyPr/>
        <a:lstStyle/>
        <a:p>
          <a:endParaRPr lang="en-US"/>
        </a:p>
      </dgm:t>
    </dgm:pt>
    <dgm:pt modelId="{3913694B-3BF5-9640-9EB3-20DCCFFD5532}">
      <dgm:prSet/>
      <dgm:spPr/>
      <dgm:t>
        <a:bodyPr/>
        <a:lstStyle/>
        <a:p>
          <a:r>
            <a:rPr lang="en-US" dirty="0"/>
            <a:t>Reduce energy consumption</a:t>
          </a:r>
        </a:p>
      </dgm:t>
    </dgm:pt>
    <dgm:pt modelId="{06616138-00AF-BC40-9588-2F19D23BA7A5}" type="parTrans" cxnId="{98E3B0B5-2399-8E4B-B718-84A041A23DBF}">
      <dgm:prSet/>
      <dgm:spPr/>
      <dgm:t>
        <a:bodyPr/>
        <a:lstStyle/>
        <a:p>
          <a:endParaRPr lang="en-US"/>
        </a:p>
      </dgm:t>
    </dgm:pt>
    <dgm:pt modelId="{50900B86-299B-ED41-B5CA-6DFFF0C88F5F}" type="sibTrans" cxnId="{98E3B0B5-2399-8E4B-B718-84A041A23DBF}">
      <dgm:prSet/>
      <dgm:spPr/>
      <dgm:t>
        <a:bodyPr/>
        <a:lstStyle/>
        <a:p>
          <a:endParaRPr lang="en-US"/>
        </a:p>
      </dgm:t>
    </dgm:pt>
    <dgm:pt modelId="{B8454D0B-4F69-5745-A99D-ABA9D2403F04}" type="pres">
      <dgm:prSet presAssocID="{4DFADC7B-2216-7A45-909B-EDB754485934}" presName="Name0" presStyleCnt="0">
        <dgm:presLayoutVars>
          <dgm:chPref val="3"/>
          <dgm:dir/>
          <dgm:animLvl val="lvl"/>
          <dgm:resizeHandles/>
        </dgm:presLayoutVars>
      </dgm:prSet>
      <dgm:spPr/>
    </dgm:pt>
    <dgm:pt modelId="{93884396-89CB-A346-BD10-45027F2856FC}" type="pres">
      <dgm:prSet presAssocID="{FD16838B-AC16-4D43-AC8F-1984AC2A22F4}" presName="horFlow" presStyleCnt="0"/>
      <dgm:spPr/>
    </dgm:pt>
    <dgm:pt modelId="{B0D841EE-CF70-6542-AD91-6D37E0341A18}" type="pres">
      <dgm:prSet presAssocID="{FD16838B-AC16-4D43-AC8F-1984AC2A22F4}" presName="bigChev" presStyleLbl="node1" presStyleIdx="0" presStyleCnt="3" custScaleX="296786"/>
      <dgm:spPr/>
    </dgm:pt>
    <dgm:pt modelId="{3152B6BA-1625-E34E-8540-211DEA529934}" type="pres">
      <dgm:prSet presAssocID="{34810F8E-0BA7-2E4E-8D11-D71E02A3D64B}" presName="parTrans" presStyleCnt="0"/>
      <dgm:spPr/>
    </dgm:pt>
    <dgm:pt modelId="{EC6C47FE-C6F7-4F40-A556-B1E7631AC785}" type="pres">
      <dgm:prSet presAssocID="{4529B212-903D-3445-BDFC-419D1310CA85}" presName="node" presStyleLbl="alignAccFollowNode1" presStyleIdx="0" presStyleCnt="3" custScaleX="309997">
        <dgm:presLayoutVars>
          <dgm:bulletEnabled val="1"/>
        </dgm:presLayoutVars>
      </dgm:prSet>
      <dgm:spPr/>
    </dgm:pt>
    <dgm:pt modelId="{56120B2B-5AEA-7244-85DE-A45BB41F1A5A}" type="pres">
      <dgm:prSet presAssocID="{FD16838B-AC16-4D43-AC8F-1984AC2A22F4}" presName="vSp" presStyleCnt="0"/>
      <dgm:spPr/>
    </dgm:pt>
    <dgm:pt modelId="{D9D6C281-0803-974D-841A-362EF2AA1EE8}" type="pres">
      <dgm:prSet presAssocID="{B4913988-5A45-6D4D-B7C6-7F91AB287DF2}" presName="horFlow" presStyleCnt="0"/>
      <dgm:spPr/>
    </dgm:pt>
    <dgm:pt modelId="{4B5CB79A-9DE8-DA48-8A61-B6229A0448EA}" type="pres">
      <dgm:prSet presAssocID="{B4913988-5A45-6D4D-B7C6-7F91AB287DF2}" presName="bigChev" presStyleLbl="node1" presStyleIdx="1" presStyleCnt="3" custScaleX="296786"/>
      <dgm:spPr/>
    </dgm:pt>
    <dgm:pt modelId="{5203E013-4DA7-5C4E-A03E-5DFC79884E77}" type="pres">
      <dgm:prSet presAssocID="{32003ECF-FE20-EA43-8ADB-7AA9F1061EB2}" presName="parTrans" presStyleCnt="0"/>
      <dgm:spPr/>
    </dgm:pt>
    <dgm:pt modelId="{EB496173-1260-5B45-B459-3EDDD54B3BE2}" type="pres">
      <dgm:prSet presAssocID="{6EF4CFC9-0FD8-E14E-BF95-9FE81821103C}" presName="node" presStyleLbl="alignAccFollowNode1" presStyleIdx="1" presStyleCnt="3" custScaleX="309997">
        <dgm:presLayoutVars>
          <dgm:bulletEnabled val="1"/>
        </dgm:presLayoutVars>
      </dgm:prSet>
      <dgm:spPr/>
    </dgm:pt>
    <dgm:pt modelId="{3CB8DEC3-147E-7B47-B96F-0BD545629E15}" type="pres">
      <dgm:prSet presAssocID="{B4913988-5A45-6D4D-B7C6-7F91AB287DF2}" presName="vSp" presStyleCnt="0"/>
      <dgm:spPr/>
    </dgm:pt>
    <dgm:pt modelId="{2979B375-DE6F-F144-B414-BDB0890105A3}" type="pres">
      <dgm:prSet presAssocID="{7A146959-1462-6843-A977-F80A5D44501A}" presName="horFlow" presStyleCnt="0"/>
      <dgm:spPr/>
    </dgm:pt>
    <dgm:pt modelId="{1D520B81-4746-F542-B7E5-34BFD4246834}" type="pres">
      <dgm:prSet presAssocID="{7A146959-1462-6843-A977-F80A5D44501A}" presName="bigChev" presStyleLbl="node1" presStyleIdx="2" presStyleCnt="3" custScaleX="296786"/>
      <dgm:spPr/>
    </dgm:pt>
    <dgm:pt modelId="{C04B5254-1338-1A43-A020-D3C2B59C1FE0}" type="pres">
      <dgm:prSet presAssocID="{06616138-00AF-BC40-9588-2F19D23BA7A5}" presName="parTrans" presStyleCnt="0"/>
      <dgm:spPr/>
    </dgm:pt>
    <dgm:pt modelId="{0889ADEF-2332-E240-B71E-D7B1CED3F8EB}" type="pres">
      <dgm:prSet presAssocID="{3913694B-3BF5-9640-9EB3-20DCCFFD5532}" presName="node" presStyleLbl="alignAccFollowNode1" presStyleIdx="2" presStyleCnt="3" custScaleX="309997">
        <dgm:presLayoutVars>
          <dgm:bulletEnabled val="1"/>
        </dgm:presLayoutVars>
      </dgm:prSet>
      <dgm:spPr/>
    </dgm:pt>
  </dgm:ptLst>
  <dgm:cxnLst>
    <dgm:cxn modelId="{6351EC1C-81B3-BD45-85D8-154C3D1B0F42}" srcId="{4DFADC7B-2216-7A45-909B-EDB754485934}" destId="{7A146959-1462-6843-A977-F80A5D44501A}" srcOrd="2" destOrd="0" parTransId="{8DBD6CA5-435E-B244-B278-74C5034817F3}" sibTransId="{62D50910-D0FE-5D40-8D99-5D563B5F83A0}"/>
    <dgm:cxn modelId="{22FD1032-D693-F84F-B1BB-DAC4507EB888}" type="presOf" srcId="{4DFADC7B-2216-7A45-909B-EDB754485934}" destId="{B8454D0B-4F69-5745-A99D-ABA9D2403F04}" srcOrd="0" destOrd="0" presId="urn:microsoft.com/office/officeart/2005/8/layout/lProcess3"/>
    <dgm:cxn modelId="{B6CE3E34-63C9-F647-9A8A-82E4A804A9A9}" type="presOf" srcId="{B4913988-5A45-6D4D-B7C6-7F91AB287DF2}" destId="{4B5CB79A-9DE8-DA48-8A61-B6229A0448EA}" srcOrd="0" destOrd="0" presId="urn:microsoft.com/office/officeart/2005/8/layout/lProcess3"/>
    <dgm:cxn modelId="{2CD61139-1CE8-4944-AAFE-0429A26711F5}" type="presOf" srcId="{6EF4CFC9-0FD8-E14E-BF95-9FE81821103C}" destId="{EB496173-1260-5B45-B459-3EDDD54B3BE2}" srcOrd="0" destOrd="0" presId="urn:microsoft.com/office/officeart/2005/8/layout/lProcess3"/>
    <dgm:cxn modelId="{5C0FDF49-1019-0042-BCBE-57B3710298C1}" type="presOf" srcId="{7A146959-1462-6843-A977-F80A5D44501A}" destId="{1D520B81-4746-F542-B7E5-34BFD4246834}" srcOrd="0" destOrd="0" presId="urn:microsoft.com/office/officeart/2005/8/layout/lProcess3"/>
    <dgm:cxn modelId="{A62E3A70-AB45-D345-9607-6E221912C953}" type="presOf" srcId="{4529B212-903D-3445-BDFC-419D1310CA85}" destId="{EC6C47FE-C6F7-4F40-A556-B1E7631AC785}" srcOrd="0" destOrd="0" presId="urn:microsoft.com/office/officeart/2005/8/layout/lProcess3"/>
    <dgm:cxn modelId="{E62D4B81-78CA-6042-890B-F110B89526DA}" srcId="{4DFADC7B-2216-7A45-909B-EDB754485934}" destId="{B4913988-5A45-6D4D-B7C6-7F91AB287DF2}" srcOrd="1" destOrd="0" parTransId="{3C879F7C-5AB2-CD40-9BA0-4B7A3ABEE6DA}" sibTransId="{B902F20C-2A3C-3F49-BF87-B0274E064121}"/>
    <dgm:cxn modelId="{CC304E84-9598-FE47-86F8-4F1AD8A68833}" srcId="{4DFADC7B-2216-7A45-909B-EDB754485934}" destId="{FD16838B-AC16-4D43-AC8F-1984AC2A22F4}" srcOrd="0" destOrd="0" parTransId="{67106683-A7C0-E846-8DFB-ADC669F6CCAA}" sibTransId="{2F3A5D3A-02C9-1542-BB93-77A4C8085B15}"/>
    <dgm:cxn modelId="{A7E6988F-5EB0-A442-A941-728EAFF0B5FD}" srcId="{FD16838B-AC16-4D43-AC8F-1984AC2A22F4}" destId="{4529B212-903D-3445-BDFC-419D1310CA85}" srcOrd="0" destOrd="0" parTransId="{34810F8E-0BA7-2E4E-8D11-D71E02A3D64B}" sibTransId="{4E3782B3-EA2B-0148-9566-EE56659D9E5A}"/>
    <dgm:cxn modelId="{BBD2A6AA-0A39-C840-A170-11697289EAD3}" type="presOf" srcId="{3913694B-3BF5-9640-9EB3-20DCCFFD5532}" destId="{0889ADEF-2332-E240-B71E-D7B1CED3F8EB}" srcOrd="0" destOrd="0" presId="urn:microsoft.com/office/officeart/2005/8/layout/lProcess3"/>
    <dgm:cxn modelId="{BDA19FB4-3D90-EA4A-8464-3A86CCBB707F}" type="presOf" srcId="{FD16838B-AC16-4D43-AC8F-1984AC2A22F4}" destId="{B0D841EE-CF70-6542-AD91-6D37E0341A18}" srcOrd="0" destOrd="0" presId="urn:microsoft.com/office/officeart/2005/8/layout/lProcess3"/>
    <dgm:cxn modelId="{98E3B0B5-2399-8E4B-B718-84A041A23DBF}" srcId="{7A146959-1462-6843-A977-F80A5D44501A}" destId="{3913694B-3BF5-9640-9EB3-20DCCFFD5532}" srcOrd="0" destOrd="0" parTransId="{06616138-00AF-BC40-9588-2F19D23BA7A5}" sibTransId="{50900B86-299B-ED41-B5CA-6DFFF0C88F5F}"/>
    <dgm:cxn modelId="{D04555C1-DBCE-F243-9510-39AEC8B27E38}" srcId="{B4913988-5A45-6D4D-B7C6-7F91AB287DF2}" destId="{6EF4CFC9-0FD8-E14E-BF95-9FE81821103C}" srcOrd="0" destOrd="0" parTransId="{32003ECF-FE20-EA43-8ADB-7AA9F1061EB2}" sibTransId="{570EA5F0-C13E-9648-BD5B-34E1A96959B2}"/>
    <dgm:cxn modelId="{33796D22-3F62-284A-A8D3-DF4F32643603}" type="presParOf" srcId="{B8454D0B-4F69-5745-A99D-ABA9D2403F04}" destId="{93884396-89CB-A346-BD10-45027F2856FC}" srcOrd="0" destOrd="0" presId="urn:microsoft.com/office/officeart/2005/8/layout/lProcess3"/>
    <dgm:cxn modelId="{2F7B6EBF-D779-1844-BE51-449B91310BDF}" type="presParOf" srcId="{93884396-89CB-A346-BD10-45027F2856FC}" destId="{B0D841EE-CF70-6542-AD91-6D37E0341A18}" srcOrd="0" destOrd="0" presId="urn:microsoft.com/office/officeart/2005/8/layout/lProcess3"/>
    <dgm:cxn modelId="{EF907868-584A-0449-8471-DD871AC9A08B}" type="presParOf" srcId="{93884396-89CB-A346-BD10-45027F2856FC}" destId="{3152B6BA-1625-E34E-8540-211DEA529934}" srcOrd="1" destOrd="0" presId="urn:microsoft.com/office/officeart/2005/8/layout/lProcess3"/>
    <dgm:cxn modelId="{5CF7B811-1E49-064B-8904-D45670BCCE31}" type="presParOf" srcId="{93884396-89CB-A346-BD10-45027F2856FC}" destId="{EC6C47FE-C6F7-4F40-A556-B1E7631AC785}" srcOrd="2" destOrd="0" presId="urn:microsoft.com/office/officeart/2005/8/layout/lProcess3"/>
    <dgm:cxn modelId="{178ED88F-B017-3C41-AD08-3E4625853893}" type="presParOf" srcId="{B8454D0B-4F69-5745-A99D-ABA9D2403F04}" destId="{56120B2B-5AEA-7244-85DE-A45BB41F1A5A}" srcOrd="1" destOrd="0" presId="urn:microsoft.com/office/officeart/2005/8/layout/lProcess3"/>
    <dgm:cxn modelId="{6EC8D087-2F6C-2547-BF18-018170F93B1E}" type="presParOf" srcId="{B8454D0B-4F69-5745-A99D-ABA9D2403F04}" destId="{D9D6C281-0803-974D-841A-362EF2AA1EE8}" srcOrd="2" destOrd="0" presId="urn:microsoft.com/office/officeart/2005/8/layout/lProcess3"/>
    <dgm:cxn modelId="{CA39A793-3B6A-8C40-8E89-E2DED1FD281B}" type="presParOf" srcId="{D9D6C281-0803-974D-841A-362EF2AA1EE8}" destId="{4B5CB79A-9DE8-DA48-8A61-B6229A0448EA}" srcOrd="0" destOrd="0" presId="urn:microsoft.com/office/officeart/2005/8/layout/lProcess3"/>
    <dgm:cxn modelId="{68CAEB30-B60B-7345-A7EE-8063E39552F1}" type="presParOf" srcId="{D9D6C281-0803-974D-841A-362EF2AA1EE8}" destId="{5203E013-4DA7-5C4E-A03E-5DFC79884E77}" srcOrd="1" destOrd="0" presId="urn:microsoft.com/office/officeart/2005/8/layout/lProcess3"/>
    <dgm:cxn modelId="{BBEC3DB8-4AC7-D842-AB33-665DF95537D8}" type="presParOf" srcId="{D9D6C281-0803-974D-841A-362EF2AA1EE8}" destId="{EB496173-1260-5B45-B459-3EDDD54B3BE2}" srcOrd="2" destOrd="0" presId="urn:microsoft.com/office/officeart/2005/8/layout/lProcess3"/>
    <dgm:cxn modelId="{3354A8F9-92BD-5343-8A21-AA68BCAECC3C}" type="presParOf" srcId="{B8454D0B-4F69-5745-A99D-ABA9D2403F04}" destId="{3CB8DEC3-147E-7B47-B96F-0BD545629E15}" srcOrd="3" destOrd="0" presId="urn:microsoft.com/office/officeart/2005/8/layout/lProcess3"/>
    <dgm:cxn modelId="{ACC84740-6B39-7848-9A64-31D4691C0A44}" type="presParOf" srcId="{B8454D0B-4F69-5745-A99D-ABA9D2403F04}" destId="{2979B375-DE6F-F144-B414-BDB0890105A3}" srcOrd="4" destOrd="0" presId="urn:microsoft.com/office/officeart/2005/8/layout/lProcess3"/>
    <dgm:cxn modelId="{10234E3A-B476-B045-AB27-BF77ED67E8FA}" type="presParOf" srcId="{2979B375-DE6F-F144-B414-BDB0890105A3}" destId="{1D520B81-4746-F542-B7E5-34BFD4246834}" srcOrd="0" destOrd="0" presId="urn:microsoft.com/office/officeart/2005/8/layout/lProcess3"/>
    <dgm:cxn modelId="{0F0C768B-42B9-0247-9FF0-55C951BBDF2B}" type="presParOf" srcId="{2979B375-DE6F-F144-B414-BDB0890105A3}" destId="{C04B5254-1338-1A43-A020-D3C2B59C1FE0}" srcOrd="1" destOrd="0" presId="urn:microsoft.com/office/officeart/2005/8/layout/lProcess3"/>
    <dgm:cxn modelId="{F13631DC-FF26-3C40-B33A-4EF1E60CFE40}" type="presParOf" srcId="{2979B375-DE6F-F144-B414-BDB0890105A3}" destId="{0889ADEF-2332-E240-B71E-D7B1CED3F8EB}"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DFADC7B-2216-7A45-909B-EDB754485934}" type="doc">
      <dgm:prSet loTypeId="urn:microsoft.com/office/officeart/2005/8/layout/lProcess3" loCatId="" qsTypeId="urn:microsoft.com/office/officeart/2005/8/quickstyle/simple4" qsCatId="simple" csTypeId="urn:microsoft.com/office/officeart/2005/8/colors/accent1_2" csCatId="accent1" phldr="1"/>
      <dgm:spPr/>
      <dgm:t>
        <a:bodyPr/>
        <a:lstStyle/>
        <a:p>
          <a:endParaRPr lang="en-US"/>
        </a:p>
      </dgm:t>
    </dgm:pt>
    <dgm:pt modelId="{FD16838B-AC16-4D43-AC8F-1984AC2A22F4}">
      <dgm:prSet phldrT="[Text]" custT="1"/>
      <dgm:spPr>
        <a:solidFill>
          <a:schemeClr val="tx1"/>
        </a:solidFill>
        <a:ln>
          <a:noFill/>
        </a:ln>
      </dgm:spPr>
      <dgm:t>
        <a:bodyPr/>
        <a:lstStyle/>
        <a:p>
          <a:r>
            <a:rPr lang="en-US" sz="2400" dirty="0"/>
            <a:t>What to transmit?</a:t>
          </a:r>
        </a:p>
      </dgm:t>
    </dgm:pt>
    <dgm:pt modelId="{67106683-A7C0-E846-8DFB-ADC669F6CCAA}" type="parTrans" cxnId="{CC304E84-9598-FE47-86F8-4F1AD8A68833}">
      <dgm:prSet/>
      <dgm:spPr/>
      <dgm:t>
        <a:bodyPr/>
        <a:lstStyle/>
        <a:p>
          <a:endParaRPr lang="en-US"/>
        </a:p>
      </dgm:t>
    </dgm:pt>
    <dgm:pt modelId="{2F3A5D3A-02C9-1542-BB93-77A4C8085B15}" type="sibTrans" cxnId="{CC304E84-9598-FE47-86F8-4F1AD8A68833}">
      <dgm:prSet/>
      <dgm:spPr/>
      <dgm:t>
        <a:bodyPr/>
        <a:lstStyle/>
        <a:p>
          <a:endParaRPr lang="en-US"/>
        </a:p>
      </dgm:t>
    </dgm:pt>
    <dgm:pt modelId="{4529B212-903D-3445-BDFC-419D1310CA85}">
      <dgm:prSet phldrT="[Text]"/>
      <dgm:spPr>
        <a:solidFill>
          <a:srgbClr val="C5C5C5"/>
        </a:solidFill>
        <a:ln>
          <a:noFill/>
        </a:ln>
      </dgm:spPr>
      <dgm:t>
        <a:bodyPr/>
        <a:lstStyle/>
        <a:p>
          <a:r>
            <a:rPr lang="en-US" dirty="0"/>
            <a:t>Improve throughput</a:t>
          </a:r>
        </a:p>
      </dgm:t>
    </dgm:pt>
    <dgm:pt modelId="{34810F8E-0BA7-2E4E-8D11-D71E02A3D64B}" type="parTrans" cxnId="{A7E6988F-5EB0-A442-A941-728EAFF0B5FD}">
      <dgm:prSet/>
      <dgm:spPr/>
      <dgm:t>
        <a:bodyPr/>
        <a:lstStyle/>
        <a:p>
          <a:endParaRPr lang="en-US"/>
        </a:p>
      </dgm:t>
    </dgm:pt>
    <dgm:pt modelId="{4E3782B3-EA2B-0148-9566-EE56659D9E5A}" type="sibTrans" cxnId="{A7E6988F-5EB0-A442-A941-728EAFF0B5FD}">
      <dgm:prSet/>
      <dgm:spPr/>
      <dgm:t>
        <a:bodyPr/>
        <a:lstStyle/>
        <a:p>
          <a:endParaRPr lang="en-US"/>
        </a:p>
      </dgm:t>
    </dgm:pt>
    <dgm:pt modelId="{B4913988-5A45-6D4D-B7C6-7F91AB287DF2}">
      <dgm:prSet phldrT="[Text]" custT="1"/>
      <dgm:spPr/>
      <dgm:t>
        <a:bodyPr/>
        <a:lstStyle/>
        <a:p>
          <a:r>
            <a:rPr lang="en-US" sz="2400" dirty="0"/>
            <a:t>When to transmit?</a:t>
          </a:r>
        </a:p>
      </dgm:t>
    </dgm:pt>
    <dgm:pt modelId="{3C879F7C-5AB2-CD40-9BA0-4B7A3ABEE6DA}" type="parTrans" cxnId="{E62D4B81-78CA-6042-890B-F110B89526DA}">
      <dgm:prSet/>
      <dgm:spPr/>
      <dgm:t>
        <a:bodyPr/>
        <a:lstStyle/>
        <a:p>
          <a:endParaRPr lang="en-US"/>
        </a:p>
      </dgm:t>
    </dgm:pt>
    <dgm:pt modelId="{B902F20C-2A3C-3F49-BF87-B0274E064121}" type="sibTrans" cxnId="{E62D4B81-78CA-6042-890B-F110B89526DA}">
      <dgm:prSet/>
      <dgm:spPr/>
      <dgm:t>
        <a:bodyPr/>
        <a:lstStyle/>
        <a:p>
          <a:endParaRPr lang="en-US"/>
        </a:p>
      </dgm:t>
    </dgm:pt>
    <dgm:pt modelId="{6EF4CFC9-0FD8-E14E-BF95-9FE81821103C}">
      <dgm:prSet phldrT="[Text]"/>
      <dgm:spPr/>
      <dgm:t>
        <a:bodyPr/>
        <a:lstStyle/>
        <a:p>
          <a:r>
            <a:rPr lang="en-US" dirty="0"/>
            <a:t>Reduce packet collisions</a:t>
          </a:r>
        </a:p>
      </dgm:t>
    </dgm:pt>
    <dgm:pt modelId="{32003ECF-FE20-EA43-8ADB-7AA9F1061EB2}" type="parTrans" cxnId="{D04555C1-DBCE-F243-9510-39AEC8B27E38}">
      <dgm:prSet/>
      <dgm:spPr/>
      <dgm:t>
        <a:bodyPr/>
        <a:lstStyle/>
        <a:p>
          <a:endParaRPr lang="en-US"/>
        </a:p>
      </dgm:t>
    </dgm:pt>
    <dgm:pt modelId="{570EA5F0-C13E-9648-BD5B-34E1A96959B2}" type="sibTrans" cxnId="{D04555C1-DBCE-F243-9510-39AEC8B27E38}">
      <dgm:prSet/>
      <dgm:spPr/>
      <dgm:t>
        <a:bodyPr/>
        <a:lstStyle/>
        <a:p>
          <a:endParaRPr lang="en-US"/>
        </a:p>
      </dgm:t>
    </dgm:pt>
    <dgm:pt modelId="{7A146959-1462-6843-A977-F80A5D44501A}">
      <dgm:prSet custT="1"/>
      <dgm:spPr/>
      <dgm:t>
        <a:bodyPr/>
        <a:lstStyle/>
        <a:p>
          <a:r>
            <a:rPr lang="en-US" sz="2400" dirty="0"/>
            <a:t>How to terminate?</a:t>
          </a:r>
        </a:p>
      </dgm:t>
    </dgm:pt>
    <dgm:pt modelId="{8DBD6CA5-435E-B244-B278-74C5034817F3}" type="parTrans" cxnId="{6351EC1C-81B3-BD45-85D8-154C3D1B0F42}">
      <dgm:prSet/>
      <dgm:spPr/>
      <dgm:t>
        <a:bodyPr/>
        <a:lstStyle/>
        <a:p>
          <a:endParaRPr lang="en-US"/>
        </a:p>
      </dgm:t>
    </dgm:pt>
    <dgm:pt modelId="{62D50910-D0FE-5D40-8D99-5D563B5F83A0}" type="sibTrans" cxnId="{6351EC1C-81B3-BD45-85D8-154C3D1B0F42}">
      <dgm:prSet/>
      <dgm:spPr/>
      <dgm:t>
        <a:bodyPr/>
        <a:lstStyle/>
        <a:p>
          <a:endParaRPr lang="en-US"/>
        </a:p>
      </dgm:t>
    </dgm:pt>
    <dgm:pt modelId="{3913694B-3BF5-9640-9EB3-20DCCFFD5532}">
      <dgm:prSet/>
      <dgm:spPr/>
      <dgm:t>
        <a:bodyPr/>
        <a:lstStyle/>
        <a:p>
          <a:r>
            <a:rPr lang="en-US" dirty="0"/>
            <a:t>Reduce energy consumption</a:t>
          </a:r>
        </a:p>
      </dgm:t>
    </dgm:pt>
    <dgm:pt modelId="{06616138-00AF-BC40-9588-2F19D23BA7A5}" type="parTrans" cxnId="{98E3B0B5-2399-8E4B-B718-84A041A23DBF}">
      <dgm:prSet/>
      <dgm:spPr/>
      <dgm:t>
        <a:bodyPr/>
        <a:lstStyle/>
        <a:p>
          <a:endParaRPr lang="en-US"/>
        </a:p>
      </dgm:t>
    </dgm:pt>
    <dgm:pt modelId="{50900B86-299B-ED41-B5CA-6DFFF0C88F5F}" type="sibTrans" cxnId="{98E3B0B5-2399-8E4B-B718-84A041A23DBF}">
      <dgm:prSet/>
      <dgm:spPr/>
      <dgm:t>
        <a:bodyPr/>
        <a:lstStyle/>
        <a:p>
          <a:endParaRPr lang="en-US"/>
        </a:p>
      </dgm:t>
    </dgm:pt>
    <dgm:pt modelId="{B8454D0B-4F69-5745-A99D-ABA9D2403F04}" type="pres">
      <dgm:prSet presAssocID="{4DFADC7B-2216-7A45-909B-EDB754485934}" presName="Name0" presStyleCnt="0">
        <dgm:presLayoutVars>
          <dgm:chPref val="3"/>
          <dgm:dir/>
          <dgm:animLvl val="lvl"/>
          <dgm:resizeHandles/>
        </dgm:presLayoutVars>
      </dgm:prSet>
      <dgm:spPr/>
    </dgm:pt>
    <dgm:pt modelId="{93884396-89CB-A346-BD10-45027F2856FC}" type="pres">
      <dgm:prSet presAssocID="{FD16838B-AC16-4D43-AC8F-1984AC2A22F4}" presName="horFlow" presStyleCnt="0"/>
      <dgm:spPr/>
    </dgm:pt>
    <dgm:pt modelId="{B0D841EE-CF70-6542-AD91-6D37E0341A18}" type="pres">
      <dgm:prSet presAssocID="{FD16838B-AC16-4D43-AC8F-1984AC2A22F4}" presName="bigChev" presStyleLbl="node1" presStyleIdx="0" presStyleCnt="3" custScaleX="296786"/>
      <dgm:spPr/>
    </dgm:pt>
    <dgm:pt modelId="{3152B6BA-1625-E34E-8540-211DEA529934}" type="pres">
      <dgm:prSet presAssocID="{34810F8E-0BA7-2E4E-8D11-D71E02A3D64B}" presName="parTrans" presStyleCnt="0"/>
      <dgm:spPr/>
    </dgm:pt>
    <dgm:pt modelId="{EC6C47FE-C6F7-4F40-A556-B1E7631AC785}" type="pres">
      <dgm:prSet presAssocID="{4529B212-903D-3445-BDFC-419D1310CA85}" presName="node" presStyleLbl="alignAccFollowNode1" presStyleIdx="0" presStyleCnt="3" custScaleX="309997">
        <dgm:presLayoutVars>
          <dgm:bulletEnabled val="1"/>
        </dgm:presLayoutVars>
      </dgm:prSet>
      <dgm:spPr/>
    </dgm:pt>
    <dgm:pt modelId="{56120B2B-5AEA-7244-85DE-A45BB41F1A5A}" type="pres">
      <dgm:prSet presAssocID="{FD16838B-AC16-4D43-AC8F-1984AC2A22F4}" presName="vSp" presStyleCnt="0"/>
      <dgm:spPr/>
    </dgm:pt>
    <dgm:pt modelId="{D9D6C281-0803-974D-841A-362EF2AA1EE8}" type="pres">
      <dgm:prSet presAssocID="{B4913988-5A45-6D4D-B7C6-7F91AB287DF2}" presName="horFlow" presStyleCnt="0"/>
      <dgm:spPr/>
    </dgm:pt>
    <dgm:pt modelId="{4B5CB79A-9DE8-DA48-8A61-B6229A0448EA}" type="pres">
      <dgm:prSet presAssocID="{B4913988-5A45-6D4D-B7C6-7F91AB287DF2}" presName="bigChev" presStyleLbl="node1" presStyleIdx="1" presStyleCnt="3" custScaleX="296786"/>
      <dgm:spPr/>
    </dgm:pt>
    <dgm:pt modelId="{5203E013-4DA7-5C4E-A03E-5DFC79884E77}" type="pres">
      <dgm:prSet presAssocID="{32003ECF-FE20-EA43-8ADB-7AA9F1061EB2}" presName="parTrans" presStyleCnt="0"/>
      <dgm:spPr/>
    </dgm:pt>
    <dgm:pt modelId="{EB496173-1260-5B45-B459-3EDDD54B3BE2}" type="pres">
      <dgm:prSet presAssocID="{6EF4CFC9-0FD8-E14E-BF95-9FE81821103C}" presName="node" presStyleLbl="alignAccFollowNode1" presStyleIdx="1" presStyleCnt="3" custScaleX="309997">
        <dgm:presLayoutVars>
          <dgm:bulletEnabled val="1"/>
        </dgm:presLayoutVars>
      </dgm:prSet>
      <dgm:spPr/>
    </dgm:pt>
    <dgm:pt modelId="{3CB8DEC3-147E-7B47-B96F-0BD545629E15}" type="pres">
      <dgm:prSet presAssocID="{B4913988-5A45-6D4D-B7C6-7F91AB287DF2}" presName="vSp" presStyleCnt="0"/>
      <dgm:spPr/>
    </dgm:pt>
    <dgm:pt modelId="{2979B375-DE6F-F144-B414-BDB0890105A3}" type="pres">
      <dgm:prSet presAssocID="{7A146959-1462-6843-A977-F80A5D44501A}" presName="horFlow" presStyleCnt="0"/>
      <dgm:spPr/>
    </dgm:pt>
    <dgm:pt modelId="{1D520B81-4746-F542-B7E5-34BFD4246834}" type="pres">
      <dgm:prSet presAssocID="{7A146959-1462-6843-A977-F80A5D44501A}" presName="bigChev" presStyleLbl="node1" presStyleIdx="2" presStyleCnt="3" custScaleX="296786"/>
      <dgm:spPr/>
    </dgm:pt>
    <dgm:pt modelId="{C04B5254-1338-1A43-A020-D3C2B59C1FE0}" type="pres">
      <dgm:prSet presAssocID="{06616138-00AF-BC40-9588-2F19D23BA7A5}" presName="parTrans" presStyleCnt="0"/>
      <dgm:spPr/>
    </dgm:pt>
    <dgm:pt modelId="{0889ADEF-2332-E240-B71E-D7B1CED3F8EB}" type="pres">
      <dgm:prSet presAssocID="{3913694B-3BF5-9640-9EB3-20DCCFFD5532}" presName="node" presStyleLbl="alignAccFollowNode1" presStyleIdx="2" presStyleCnt="3" custScaleX="309997">
        <dgm:presLayoutVars>
          <dgm:bulletEnabled val="1"/>
        </dgm:presLayoutVars>
      </dgm:prSet>
      <dgm:spPr/>
    </dgm:pt>
  </dgm:ptLst>
  <dgm:cxnLst>
    <dgm:cxn modelId="{C0C2FA19-31D0-ED46-B618-3CEA661B9581}" type="presOf" srcId="{B4913988-5A45-6D4D-B7C6-7F91AB287DF2}" destId="{4B5CB79A-9DE8-DA48-8A61-B6229A0448EA}" srcOrd="0" destOrd="0" presId="urn:microsoft.com/office/officeart/2005/8/layout/lProcess3"/>
    <dgm:cxn modelId="{6351EC1C-81B3-BD45-85D8-154C3D1B0F42}" srcId="{4DFADC7B-2216-7A45-909B-EDB754485934}" destId="{7A146959-1462-6843-A977-F80A5D44501A}" srcOrd="2" destOrd="0" parTransId="{8DBD6CA5-435E-B244-B278-74C5034817F3}" sibTransId="{62D50910-D0FE-5D40-8D99-5D563B5F83A0}"/>
    <dgm:cxn modelId="{73EF8A25-3977-1D4D-90B9-557DFEA49383}" type="presOf" srcId="{FD16838B-AC16-4D43-AC8F-1984AC2A22F4}" destId="{B0D841EE-CF70-6542-AD91-6D37E0341A18}" srcOrd="0" destOrd="0" presId="urn:microsoft.com/office/officeart/2005/8/layout/lProcess3"/>
    <dgm:cxn modelId="{52E56C47-8AFF-7543-9ADB-07036F984FF8}" type="presOf" srcId="{4529B212-903D-3445-BDFC-419D1310CA85}" destId="{EC6C47FE-C6F7-4F40-A556-B1E7631AC785}" srcOrd="0" destOrd="0" presId="urn:microsoft.com/office/officeart/2005/8/layout/lProcess3"/>
    <dgm:cxn modelId="{3785E155-BC07-EE4D-9646-9E2CE0B90002}" type="presOf" srcId="{4DFADC7B-2216-7A45-909B-EDB754485934}" destId="{B8454D0B-4F69-5745-A99D-ABA9D2403F04}" srcOrd="0" destOrd="0" presId="urn:microsoft.com/office/officeart/2005/8/layout/lProcess3"/>
    <dgm:cxn modelId="{6B70D75E-3735-3A4A-BAE5-81ECE0698C0B}" type="presOf" srcId="{7A146959-1462-6843-A977-F80A5D44501A}" destId="{1D520B81-4746-F542-B7E5-34BFD4246834}" srcOrd="0" destOrd="0" presId="urn:microsoft.com/office/officeart/2005/8/layout/lProcess3"/>
    <dgm:cxn modelId="{E62D4B81-78CA-6042-890B-F110B89526DA}" srcId="{4DFADC7B-2216-7A45-909B-EDB754485934}" destId="{B4913988-5A45-6D4D-B7C6-7F91AB287DF2}" srcOrd="1" destOrd="0" parTransId="{3C879F7C-5AB2-CD40-9BA0-4B7A3ABEE6DA}" sibTransId="{B902F20C-2A3C-3F49-BF87-B0274E064121}"/>
    <dgm:cxn modelId="{CC304E84-9598-FE47-86F8-4F1AD8A68833}" srcId="{4DFADC7B-2216-7A45-909B-EDB754485934}" destId="{FD16838B-AC16-4D43-AC8F-1984AC2A22F4}" srcOrd="0" destOrd="0" parTransId="{67106683-A7C0-E846-8DFB-ADC669F6CCAA}" sibTransId="{2F3A5D3A-02C9-1542-BB93-77A4C8085B15}"/>
    <dgm:cxn modelId="{A7E6988F-5EB0-A442-A941-728EAFF0B5FD}" srcId="{FD16838B-AC16-4D43-AC8F-1984AC2A22F4}" destId="{4529B212-903D-3445-BDFC-419D1310CA85}" srcOrd="0" destOrd="0" parTransId="{34810F8E-0BA7-2E4E-8D11-D71E02A3D64B}" sibTransId="{4E3782B3-EA2B-0148-9566-EE56659D9E5A}"/>
    <dgm:cxn modelId="{98E3B0B5-2399-8E4B-B718-84A041A23DBF}" srcId="{7A146959-1462-6843-A977-F80A5D44501A}" destId="{3913694B-3BF5-9640-9EB3-20DCCFFD5532}" srcOrd="0" destOrd="0" parTransId="{06616138-00AF-BC40-9588-2F19D23BA7A5}" sibTransId="{50900B86-299B-ED41-B5CA-6DFFF0C88F5F}"/>
    <dgm:cxn modelId="{06FECABE-7B1E-E543-B1C1-E3D7FBAB7C3E}" type="presOf" srcId="{6EF4CFC9-0FD8-E14E-BF95-9FE81821103C}" destId="{EB496173-1260-5B45-B459-3EDDD54B3BE2}" srcOrd="0" destOrd="0" presId="urn:microsoft.com/office/officeart/2005/8/layout/lProcess3"/>
    <dgm:cxn modelId="{D04555C1-DBCE-F243-9510-39AEC8B27E38}" srcId="{B4913988-5A45-6D4D-B7C6-7F91AB287DF2}" destId="{6EF4CFC9-0FD8-E14E-BF95-9FE81821103C}" srcOrd="0" destOrd="0" parTransId="{32003ECF-FE20-EA43-8ADB-7AA9F1061EB2}" sibTransId="{570EA5F0-C13E-9648-BD5B-34E1A96959B2}"/>
    <dgm:cxn modelId="{224A1BF2-E1FB-9144-A3AD-1B74212FFBE5}" type="presOf" srcId="{3913694B-3BF5-9640-9EB3-20DCCFFD5532}" destId="{0889ADEF-2332-E240-B71E-D7B1CED3F8EB}" srcOrd="0" destOrd="0" presId="urn:microsoft.com/office/officeart/2005/8/layout/lProcess3"/>
    <dgm:cxn modelId="{728E087F-F157-954F-8AF1-B33311AA0BEC}" type="presParOf" srcId="{B8454D0B-4F69-5745-A99D-ABA9D2403F04}" destId="{93884396-89CB-A346-BD10-45027F2856FC}" srcOrd="0" destOrd="0" presId="urn:microsoft.com/office/officeart/2005/8/layout/lProcess3"/>
    <dgm:cxn modelId="{2A54DA8C-E56E-354E-9840-2F6DD24D211C}" type="presParOf" srcId="{93884396-89CB-A346-BD10-45027F2856FC}" destId="{B0D841EE-CF70-6542-AD91-6D37E0341A18}" srcOrd="0" destOrd="0" presId="urn:microsoft.com/office/officeart/2005/8/layout/lProcess3"/>
    <dgm:cxn modelId="{51DDA755-C9C1-5641-87EF-72C60E4C3ACF}" type="presParOf" srcId="{93884396-89CB-A346-BD10-45027F2856FC}" destId="{3152B6BA-1625-E34E-8540-211DEA529934}" srcOrd="1" destOrd="0" presId="urn:microsoft.com/office/officeart/2005/8/layout/lProcess3"/>
    <dgm:cxn modelId="{6E817B3B-6228-C740-B861-97508BC84463}" type="presParOf" srcId="{93884396-89CB-A346-BD10-45027F2856FC}" destId="{EC6C47FE-C6F7-4F40-A556-B1E7631AC785}" srcOrd="2" destOrd="0" presId="urn:microsoft.com/office/officeart/2005/8/layout/lProcess3"/>
    <dgm:cxn modelId="{9C9A8ED1-4AA6-2344-97EC-C1CE1D5A6A49}" type="presParOf" srcId="{B8454D0B-4F69-5745-A99D-ABA9D2403F04}" destId="{56120B2B-5AEA-7244-85DE-A45BB41F1A5A}" srcOrd="1" destOrd="0" presId="urn:microsoft.com/office/officeart/2005/8/layout/lProcess3"/>
    <dgm:cxn modelId="{BE95DFCF-E584-5F44-A49E-483DDC9BBA83}" type="presParOf" srcId="{B8454D0B-4F69-5745-A99D-ABA9D2403F04}" destId="{D9D6C281-0803-974D-841A-362EF2AA1EE8}" srcOrd="2" destOrd="0" presId="urn:microsoft.com/office/officeart/2005/8/layout/lProcess3"/>
    <dgm:cxn modelId="{3A6956C8-4226-6D44-9F9E-4A5D66561F2B}" type="presParOf" srcId="{D9D6C281-0803-974D-841A-362EF2AA1EE8}" destId="{4B5CB79A-9DE8-DA48-8A61-B6229A0448EA}" srcOrd="0" destOrd="0" presId="urn:microsoft.com/office/officeart/2005/8/layout/lProcess3"/>
    <dgm:cxn modelId="{A14D266B-1F45-6049-9F68-6D1209251DF2}" type="presParOf" srcId="{D9D6C281-0803-974D-841A-362EF2AA1EE8}" destId="{5203E013-4DA7-5C4E-A03E-5DFC79884E77}" srcOrd="1" destOrd="0" presId="urn:microsoft.com/office/officeart/2005/8/layout/lProcess3"/>
    <dgm:cxn modelId="{E95584F4-A00E-B24B-94FA-EF4B5593066D}" type="presParOf" srcId="{D9D6C281-0803-974D-841A-362EF2AA1EE8}" destId="{EB496173-1260-5B45-B459-3EDDD54B3BE2}" srcOrd="2" destOrd="0" presId="urn:microsoft.com/office/officeart/2005/8/layout/lProcess3"/>
    <dgm:cxn modelId="{EC2208B4-F193-D648-9037-A3C27CAACD79}" type="presParOf" srcId="{B8454D0B-4F69-5745-A99D-ABA9D2403F04}" destId="{3CB8DEC3-147E-7B47-B96F-0BD545629E15}" srcOrd="3" destOrd="0" presId="urn:microsoft.com/office/officeart/2005/8/layout/lProcess3"/>
    <dgm:cxn modelId="{D58989DB-74E8-9D4A-B24E-0B81817FDB52}" type="presParOf" srcId="{B8454D0B-4F69-5745-A99D-ABA9D2403F04}" destId="{2979B375-DE6F-F144-B414-BDB0890105A3}" srcOrd="4" destOrd="0" presId="urn:microsoft.com/office/officeart/2005/8/layout/lProcess3"/>
    <dgm:cxn modelId="{F734AD59-D51A-7C49-978B-E0180CEF2A39}" type="presParOf" srcId="{2979B375-DE6F-F144-B414-BDB0890105A3}" destId="{1D520B81-4746-F542-B7E5-34BFD4246834}" srcOrd="0" destOrd="0" presId="urn:microsoft.com/office/officeart/2005/8/layout/lProcess3"/>
    <dgm:cxn modelId="{58032A82-0601-704A-8E8A-BA6DB070C25D}" type="presParOf" srcId="{2979B375-DE6F-F144-B414-BDB0890105A3}" destId="{C04B5254-1338-1A43-A020-D3C2B59C1FE0}" srcOrd="1" destOrd="0" presId="urn:microsoft.com/office/officeart/2005/8/layout/lProcess3"/>
    <dgm:cxn modelId="{89BFD60A-09B3-364A-9537-69CAA5F7B63B}" type="presParOf" srcId="{2979B375-DE6F-F144-B414-BDB0890105A3}" destId="{0889ADEF-2332-E240-B71E-D7B1CED3F8EB}"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FADC7B-2216-7A45-909B-EDB754485934}" type="doc">
      <dgm:prSet loTypeId="urn:microsoft.com/office/officeart/2005/8/layout/lProcess3" loCatId="" qsTypeId="urn:microsoft.com/office/officeart/2005/8/quickstyle/simple4" qsCatId="simple" csTypeId="urn:microsoft.com/office/officeart/2005/8/colors/accent1_2" csCatId="accent1" phldr="1"/>
      <dgm:spPr/>
      <dgm:t>
        <a:bodyPr/>
        <a:lstStyle/>
        <a:p>
          <a:endParaRPr lang="en-US"/>
        </a:p>
      </dgm:t>
    </dgm:pt>
    <dgm:pt modelId="{FD16838B-AC16-4D43-AC8F-1984AC2A22F4}">
      <dgm:prSet phldrT="[Text]" custT="1"/>
      <dgm:spPr/>
      <dgm:t>
        <a:bodyPr/>
        <a:lstStyle/>
        <a:p>
          <a:r>
            <a:rPr lang="en-US" sz="2400" dirty="0"/>
            <a:t>What to transmit?</a:t>
          </a:r>
        </a:p>
      </dgm:t>
    </dgm:pt>
    <dgm:pt modelId="{67106683-A7C0-E846-8DFB-ADC669F6CCAA}" type="parTrans" cxnId="{CC304E84-9598-FE47-86F8-4F1AD8A68833}">
      <dgm:prSet/>
      <dgm:spPr/>
      <dgm:t>
        <a:bodyPr/>
        <a:lstStyle/>
        <a:p>
          <a:endParaRPr lang="en-US"/>
        </a:p>
      </dgm:t>
    </dgm:pt>
    <dgm:pt modelId="{2F3A5D3A-02C9-1542-BB93-77A4C8085B15}" type="sibTrans" cxnId="{CC304E84-9598-FE47-86F8-4F1AD8A68833}">
      <dgm:prSet/>
      <dgm:spPr/>
      <dgm:t>
        <a:bodyPr/>
        <a:lstStyle/>
        <a:p>
          <a:endParaRPr lang="en-US"/>
        </a:p>
      </dgm:t>
    </dgm:pt>
    <dgm:pt modelId="{4529B212-903D-3445-BDFC-419D1310CA85}">
      <dgm:prSet phldrT="[Text]"/>
      <dgm:spPr/>
      <dgm:t>
        <a:bodyPr/>
        <a:lstStyle/>
        <a:p>
          <a:r>
            <a:rPr lang="en-US" dirty="0"/>
            <a:t>Improve throughput</a:t>
          </a:r>
        </a:p>
      </dgm:t>
    </dgm:pt>
    <dgm:pt modelId="{34810F8E-0BA7-2E4E-8D11-D71E02A3D64B}" type="parTrans" cxnId="{A7E6988F-5EB0-A442-A941-728EAFF0B5FD}">
      <dgm:prSet/>
      <dgm:spPr/>
      <dgm:t>
        <a:bodyPr/>
        <a:lstStyle/>
        <a:p>
          <a:endParaRPr lang="en-US"/>
        </a:p>
      </dgm:t>
    </dgm:pt>
    <dgm:pt modelId="{4E3782B3-EA2B-0148-9566-EE56659D9E5A}" type="sibTrans" cxnId="{A7E6988F-5EB0-A442-A941-728EAFF0B5FD}">
      <dgm:prSet/>
      <dgm:spPr/>
      <dgm:t>
        <a:bodyPr/>
        <a:lstStyle/>
        <a:p>
          <a:endParaRPr lang="en-US"/>
        </a:p>
      </dgm:t>
    </dgm:pt>
    <dgm:pt modelId="{B4913988-5A45-6D4D-B7C6-7F91AB287DF2}">
      <dgm:prSet phldrT="[Text]" custT="1"/>
      <dgm:spPr>
        <a:solidFill>
          <a:schemeClr val="tx1"/>
        </a:solidFill>
        <a:ln>
          <a:noFill/>
        </a:ln>
      </dgm:spPr>
      <dgm:t>
        <a:bodyPr/>
        <a:lstStyle/>
        <a:p>
          <a:r>
            <a:rPr lang="en-US" sz="2400" dirty="0"/>
            <a:t>When to transmit?</a:t>
          </a:r>
        </a:p>
      </dgm:t>
    </dgm:pt>
    <dgm:pt modelId="{3C879F7C-5AB2-CD40-9BA0-4B7A3ABEE6DA}" type="parTrans" cxnId="{E62D4B81-78CA-6042-890B-F110B89526DA}">
      <dgm:prSet/>
      <dgm:spPr/>
      <dgm:t>
        <a:bodyPr/>
        <a:lstStyle/>
        <a:p>
          <a:endParaRPr lang="en-US"/>
        </a:p>
      </dgm:t>
    </dgm:pt>
    <dgm:pt modelId="{B902F20C-2A3C-3F49-BF87-B0274E064121}" type="sibTrans" cxnId="{E62D4B81-78CA-6042-890B-F110B89526DA}">
      <dgm:prSet/>
      <dgm:spPr/>
      <dgm:t>
        <a:bodyPr/>
        <a:lstStyle/>
        <a:p>
          <a:endParaRPr lang="en-US"/>
        </a:p>
      </dgm:t>
    </dgm:pt>
    <dgm:pt modelId="{6EF4CFC9-0FD8-E14E-BF95-9FE81821103C}">
      <dgm:prSet phldrT="[Text]"/>
      <dgm:spPr>
        <a:solidFill>
          <a:srgbClr val="C5C5C5">
            <a:alpha val="90000"/>
          </a:srgbClr>
        </a:solidFill>
        <a:ln>
          <a:noFill/>
        </a:ln>
      </dgm:spPr>
      <dgm:t>
        <a:bodyPr/>
        <a:lstStyle/>
        <a:p>
          <a:r>
            <a:rPr lang="en-US" dirty="0"/>
            <a:t>Reduce packet collisions</a:t>
          </a:r>
        </a:p>
      </dgm:t>
    </dgm:pt>
    <dgm:pt modelId="{32003ECF-FE20-EA43-8ADB-7AA9F1061EB2}" type="parTrans" cxnId="{D04555C1-DBCE-F243-9510-39AEC8B27E38}">
      <dgm:prSet/>
      <dgm:spPr/>
      <dgm:t>
        <a:bodyPr/>
        <a:lstStyle/>
        <a:p>
          <a:endParaRPr lang="en-US"/>
        </a:p>
      </dgm:t>
    </dgm:pt>
    <dgm:pt modelId="{570EA5F0-C13E-9648-BD5B-34E1A96959B2}" type="sibTrans" cxnId="{D04555C1-DBCE-F243-9510-39AEC8B27E38}">
      <dgm:prSet/>
      <dgm:spPr/>
      <dgm:t>
        <a:bodyPr/>
        <a:lstStyle/>
        <a:p>
          <a:endParaRPr lang="en-US"/>
        </a:p>
      </dgm:t>
    </dgm:pt>
    <dgm:pt modelId="{7A146959-1462-6843-A977-F80A5D44501A}">
      <dgm:prSet custT="1"/>
      <dgm:spPr/>
      <dgm:t>
        <a:bodyPr/>
        <a:lstStyle/>
        <a:p>
          <a:r>
            <a:rPr lang="en-US" sz="2400" dirty="0"/>
            <a:t>How to terminate?</a:t>
          </a:r>
        </a:p>
      </dgm:t>
    </dgm:pt>
    <dgm:pt modelId="{8DBD6CA5-435E-B244-B278-74C5034817F3}" type="parTrans" cxnId="{6351EC1C-81B3-BD45-85D8-154C3D1B0F42}">
      <dgm:prSet/>
      <dgm:spPr/>
      <dgm:t>
        <a:bodyPr/>
        <a:lstStyle/>
        <a:p>
          <a:endParaRPr lang="en-US"/>
        </a:p>
      </dgm:t>
    </dgm:pt>
    <dgm:pt modelId="{62D50910-D0FE-5D40-8D99-5D563B5F83A0}" type="sibTrans" cxnId="{6351EC1C-81B3-BD45-85D8-154C3D1B0F42}">
      <dgm:prSet/>
      <dgm:spPr/>
      <dgm:t>
        <a:bodyPr/>
        <a:lstStyle/>
        <a:p>
          <a:endParaRPr lang="en-US"/>
        </a:p>
      </dgm:t>
    </dgm:pt>
    <dgm:pt modelId="{3913694B-3BF5-9640-9EB3-20DCCFFD5532}">
      <dgm:prSet/>
      <dgm:spPr/>
      <dgm:t>
        <a:bodyPr/>
        <a:lstStyle/>
        <a:p>
          <a:r>
            <a:rPr lang="en-US" dirty="0"/>
            <a:t>Reduce energy consumption</a:t>
          </a:r>
        </a:p>
      </dgm:t>
    </dgm:pt>
    <dgm:pt modelId="{06616138-00AF-BC40-9588-2F19D23BA7A5}" type="parTrans" cxnId="{98E3B0B5-2399-8E4B-B718-84A041A23DBF}">
      <dgm:prSet/>
      <dgm:spPr/>
      <dgm:t>
        <a:bodyPr/>
        <a:lstStyle/>
        <a:p>
          <a:endParaRPr lang="en-US"/>
        </a:p>
      </dgm:t>
    </dgm:pt>
    <dgm:pt modelId="{50900B86-299B-ED41-B5CA-6DFFF0C88F5F}" type="sibTrans" cxnId="{98E3B0B5-2399-8E4B-B718-84A041A23DBF}">
      <dgm:prSet/>
      <dgm:spPr/>
      <dgm:t>
        <a:bodyPr/>
        <a:lstStyle/>
        <a:p>
          <a:endParaRPr lang="en-US"/>
        </a:p>
      </dgm:t>
    </dgm:pt>
    <dgm:pt modelId="{B8454D0B-4F69-5745-A99D-ABA9D2403F04}" type="pres">
      <dgm:prSet presAssocID="{4DFADC7B-2216-7A45-909B-EDB754485934}" presName="Name0" presStyleCnt="0">
        <dgm:presLayoutVars>
          <dgm:chPref val="3"/>
          <dgm:dir/>
          <dgm:animLvl val="lvl"/>
          <dgm:resizeHandles/>
        </dgm:presLayoutVars>
      </dgm:prSet>
      <dgm:spPr/>
    </dgm:pt>
    <dgm:pt modelId="{93884396-89CB-A346-BD10-45027F2856FC}" type="pres">
      <dgm:prSet presAssocID="{FD16838B-AC16-4D43-AC8F-1984AC2A22F4}" presName="horFlow" presStyleCnt="0"/>
      <dgm:spPr/>
    </dgm:pt>
    <dgm:pt modelId="{B0D841EE-CF70-6542-AD91-6D37E0341A18}" type="pres">
      <dgm:prSet presAssocID="{FD16838B-AC16-4D43-AC8F-1984AC2A22F4}" presName="bigChev" presStyleLbl="node1" presStyleIdx="0" presStyleCnt="3" custScaleX="296786"/>
      <dgm:spPr/>
    </dgm:pt>
    <dgm:pt modelId="{3152B6BA-1625-E34E-8540-211DEA529934}" type="pres">
      <dgm:prSet presAssocID="{34810F8E-0BA7-2E4E-8D11-D71E02A3D64B}" presName="parTrans" presStyleCnt="0"/>
      <dgm:spPr/>
    </dgm:pt>
    <dgm:pt modelId="{EC6C47FE-C6F7-4F40-A556-B1E7631AC785}" type="pres">
      <dgm:prSet presAssocID="{4529B212-903D-3445-BDFC-419D1310CA85}" presName="node" presStyleLbl="alignAccFollowNode1" presStyleIdx="0" presStyleCnt="3" custScaleX="309997">
        <dgm:presLayoutVars>
          <dgm:bulletEnabled val="1"/>
        </dgm:presLayoutVars>
      </dgm:prSet>
      <dgm:spPr/>
    </dgm:pt>
    <dgm:pt modelId="{56120B2B-5AEA-7244-85DE-A45BB41F1A5A}" type="pres">
      <dgm:prSet presAssocID="{FD16838B-AC16-4D43-AC8F-1984AC2A22F4}" presName="vSp" presStyleCnt="0"/>
      <dgm:spPr/>
    </dgm:pt>
    <dgm:pt modelId="{D9D6C281-0803-974D-841A-362EF2AA1EE8}" type="pres">
      <dgm:prSet presAssocID="{B4913988-5A45-6D4D-B7C6-7F91AB287DF2}" presName="horFlow" presStyleCnt="0"/>
      <dgm:spPr/>
    </dgm:pt>
    <dgm:pt modelId="{4B5CB79A-9DE8-DA48-8A61-B6229A0448EA}" type="pres">
      <dgm:prSet presAssocID="{B4913988-5A45-6D4D-B7C6-7F91AB287DF2}" presName="bigChev" presStyleLbl="node1" presStyleIdx="1" presStyleCnt="3" custScaleX="296786"/>
      <dgm:spPr/>
    </dgm:pt>
    <dgm:pt modelId="{5203E013-4DA7-5C4E-A03E-5DFC79884E77}" type="pres">
      <dgm:prSet presAssocID="{32003ECF-FE20-EA43-8ADB-7AA9F1061EB2}" presName="parTrans" presStyleCnt="0"/>
      <dgm:spPr/>
    </dgm:pt>
    <dgm:pt modelId="{EB496173-1260-5B45-B459-3EDDD54B3BE2}" type="pres">
      <dgm:prSet presAssocID="{6EF4CFC9-0FD8-E14E-BF95-9FE81821103C}" presName="node" presStyleLbl="alignAccFollowNode1" presStyleIdx="1" presStyleCnt="3" custScaleX="309997">
        <dgm:presLayoutVars>
          <dgm:bulletEnabled val="1"/>
        </dgm:presLayoutVars>
      </dgm:prSet>
      <dgm:spPr/>
    </dgm:pt>
    <dgm:pt modelId="{3CB8DEC3-147E-7B47-B96F-0BD545629E15}" type="pres">
      <dgm:prSet presAssocID="{B4913988-5A45-6D4D-B7C6-7F91AB287DF2}" presName="vSp" presStyleCnt="0"/>
      <dgm:spPr/>
    </dgm:pt>
    <dgm:pt modelId="{2979B375-DE6F-F144-B414-BDB0890105A3}" type="pres">
      <dgm:prSet presAssocID="{7A146959-1462-6843-A977-F80A5D44501A}" presName="horFlow" presStyleCnt="0"/>
      <dgm:spPr/>
    </dgm:pt>
    <dgm:pt modelId="{1D520B81-4746-F542-B7E5-34BFD4246834}" type="pres">
      <dgm:prSet presAssocID="{7A146959-1462-6843-A977-F80A5D44501A}" presName="bigChev" presStyleLbl="node1" presStyleIdx="2" presStyleCnt="3" custScaleX="296786"/>
      <dgm:spPr/>
    </dgm:pt>
    <dgm:pt modelId="{C04B5254-1338-1A43-A020-D3C2B59C1FE0}" type="pres">
      <dgm:prSet presAssocID="{06616138-00AF-BC40-9588-2F19D23BA7A5}" presName="parTrans" presStyleCnt="0"/>
      <dgm:spPr/>
    </dgm:pt>
    <dgm:pt modelId="{0889ADEF-2332-E240-B71E-D7B1CED3F8EB}" type="pres">
      <dgm:prSet presAssocID="{3913694B-3BF5-9640-9EB3-20DCCFFD5532}" presName="node" presStyleLbl="alignAccFollowNode1" presStyleIdx="2" presStyleCnt="3" custScaleX="309997">
        <dgm:presLayoutVars>
          <dgm:bulletEnabled val="1"/>
        </dgm:presLayoutVars>
      </dgm:prSet>
      <dgm:spPr/>
    </dgm:pt>
  </dgm:ptLst>
  <dgm:cxnLst>
    <dgm:cxn modelId="{0D8F6715-4B26-AE4A-A048-23EE0A9134BC}" type="presOf" srcId="{FD16838B-AC16-4D43-AC8F-1984AC2A22F4}" destId="{B0D841EE-CF70-6542-AD91-6D37E0341A18}" srcOrd="0" destOrd="0" presId="urn:microsoft.com/office/officeart/2005/8/layout/lProcess3"/>
    <dgm:cxn modelId="{6351EC1C-81B3-BD45-85D8-154C3D1B0F42}" srcId="{4DFADC7B-2216-7A45-909B-EDB754485934}" destId="{7A146959-1462-6843-A977-F80A5D44501A}" srcOrd="2" destOrd="0" parTransId="{8DBD6CA5-435E-B244-B278-74C5034817F3}" sibTransId="{62D50910-D0FE-5D40-8D99-5D563B5F83A0}"/>
    <dgm:cxn modelId="{6A14E41D-EC85-1A45-9BF9-731562C82587}" type="presOf" srcId="{4529B212-903D-3445-BDFC-419D1310CA85}" destId="{EC6C47FE-C6F7-4F40-A556-B1E7631AC785}" srcOrd="0" destOrd="0" presId="urn:microsoft.com/office/officeart/2005/8/layout/lProcess3"/>
    <dgm:cxn modelId="{8FF57851-4F46-C244-918E-935595CB87D1}" type="presOf" srcId="{4DFADC7B-2216-7A45-909B-EDB754485934}" destId="{B8454D0B-4F69-5745-A99D-ABA9D2403F04}" srcOrd="0" destOrd="0" presId="urn:microsoft.com/office/officeart/2005/8/layout/lProcess3"/>
    <dgm:cxn modelId="{E62D4B81-78CA-6042-890B-F110B89526DA}" srcId="{4DFADC7B-2216-7A45-909B-EDB754485934}" destId="{B4913988-5A45-6D4D-B7C6-7F91AB287DF2}" srcOrd="1" destOrd="0" parTransId="{3C879F7C-5AB2-CD40-9BA0-4B7A3ABEE6DA}" sibTransId="{B902F20C-2A3C-3F49-BF87-B0274E064121}"/>
    <dgm:cxn modelId="{CC304E84-9598-FE47-86F8-4F1AD8A68833}" srcId="{4DFADC7B-2216-7A45-909B-EDB754485934}" destId="{FD16838B-AC16-4D43-AC8F-1984AC2A22F4}" srcOrd="0" destOrd="0" parTransId="{67106683-A7C0-E846-8DFB-ADC669F6CCAA}" sibTransId="{2F3A5D3A-02C9-1542-BB93-77A4C8085B15}"/>
    <dgm:cxn modelId="{CA72098A-67B3-FB47-A36D-ADBEED652BB1}" type="presOf" srcId="{3913694B-3BF5-9640-9EB3-20DCCFFD5532}" destId="{0889ADEF-2332-E240-B71E-D7B1CED3F8EB}" srcOrd="0" destOrd="0" presId="urn:microsoft.com/office/officeart/2005/8/layout/lProcess3"/>
    <dgm:cxn modelId="{A7E6988F-5EB0-A442-A941-728EAFF0B5FD}" srcId="{FD16838B-AC16-4D43-AC8F-1984AC2A22F4}" destId="{4529B212-903D-3445-BDFC-419D1310CA85}" srcOrd="0" destOrd="0" parTransId="{34810F8E-0BA7-2E4E-8D11-D71E02A3D64B}" sibTransId="{4E3782B3-EA2B-0148-9566-EE56659D9E5A}"/>
    <dgm:cxn modelId="{E39B35A2-D4BB-8D4B-AAA5-FBAD63CCF364}" type="presOf" srcId="{6EF4CFC9-0FD8-E14E-BF95-9FE81821103C}" destId="{EB496173-1260-5B45-B459-3EDDD54B3BE2}" srcOrd="0" destOrd="0" presId="urn:microsoft.com/office/officeart/2005/8/layout/lProcess3"/>
    <dgm:cxn modelId="{98E3B0B5-2399-8E4B-B718-84A041A23DBF}" srcId="{7A146959-1462-6843-A977-F80A5D44501A}" destId="{3913694B-3BF5-9640-9EB3-20DCCFFD5532}" srcOrd="0" destOrd="0" parTransId="{06616138-00AF-BC40-9588-2F19D23BA7A5}" sibTransId="{50900B86-299B-ED41-B5CA-6DFFF0C88F5F}"/>
    <dgm:cxn modelId="{D04555C1-DBCE-F243-9510-39AEC8B27E38}" srcId="{B4913988-5A45-6D4D-B7C6-7F91AB287DF2}" destId="{6EF4CFC9-0FD8-E14E-BF95-9FE81821103C}" srcOrd="0" destOrd="0" parTransId="{32003ECF-FE20-EA43-8ADB-7AA9F1061EB2}" sibTransId="{570EA5F0-C13E-9648-BD5B-34E1A96959B2}"/>
    <dgm:cxn modelId="{A42606E0-D145-4541-8A23-C6D7FE6B99A8}" type="presOf" srcId="{7A146959-1462-6843-A977-F80A5D44501A}" destId="{1D520B81-4746-F542-B7E5-34BFD4246834}" srcOrd="0" destOrd="0" presId="urn:microsoft.com/office/officeart/2005/8/layout/lProcess3"/>
    <dgm:cxn modelId="{B04995FC-0733-CA47-854C-EB80A35F8895}" type="presOf" srcId="{B4913988-5A45-6D4D-B7C6-7F91AB287DF2}" destId="{4B5CB79A-9DE8-DA48-8A61-B6229A0448EA}" srcOrd="0" destOrd="0" presId="urn:microsoft.com/office/officeart/2005/8/layout/lProcess3"/>
    <dgm:cxn modelId="{AE32CC38-CBF2-1D42-8476-EB3800264ED3}" type="presParOf" srcId="{B8454D0B-4F69-5745-A99D-ABA9D2403F04}" destId="{93884396-89CB-A346-BD10-45027F2856FC}" srcOrd="0" destOrd="0" presId="urn:microsoft.com/office/officeart/2005/8/layout/lProcess3"/>
    <dgm:cxn modelId="{67C6020B-6CBD-BB49-96BC-B81EF12D2960}" type="presParOf" srcId="{93884396-89CB-A346-BD10-45027F2856FC}" destId="{B0D841EE-CF70-6542-AD91-6D37E0341A18}" srcOrd="0" destOrd="0" presId="urn:microsoft.com/office/officeart/2005/8/layout/lProcess3"/>
    <dgm:cxn modelId="{8C7556D4-7647-EB44-8E6B-CAEBC0C05EC1}" type="presParOf" srcId="{93884396-89CB-A346-BD10-45027F2856FC}" destId="{3152B6BA-1625-E34E-8540-211DEA529934}" srcOrd="1" destOrd="0" presId="urn:microsoft.com/office/officeart/2005/8/layout/lProcess3"/>
    <dgm:cxn modelId="{8402835A-98A3-4247-89B9-CEA05714863E}" type="presParOf" srcId="{93884396-89CB-A346-BD10-45027F2856FC}" destId="{EC6C47FE-C6F7-4F40-A556-B1E7631AC785}" srcOrd="2" destOrd="0" presId="urn:microsoft.com/office/officeart/2005/8/layout/lProcess3"/>
    <dgm:cxn modelId="{A319F333-1B8C-9447-9A66-DC959D3249F2}" type="presParOf" srcId="{B8454D0B-4F69-5745-A99D-ABA9D2403F04}" destId="{56120B2B-5AEA-7244-85DE-A45BB41F1A5A}" srcOrd="1" destOrd="0" presId="urn:microsoft.com/office/officeart/2005/8/layout/lProcess3"/>
    <dgm:cxn modelId="{7821AD72-6A5C-364C-AAA1-F162DB194DF8}" type="presParOf" srcId="{B8454D0B-4F69-5745-A99D-ABA9D2403F04}" destId="{D9D6C281-0803-974D-841A-362EF2AA1EE8}" srcOrd="2" destOrd="0" presId="urn:microsoft.com/office/officeart/2005/8/layout/lProcess3"/>
    <dgm:cxn modelId="{76F815FE-382C-4E4E-8FBB-5CDB90705183}" type="presParOf" srcId="{D9D6C281-0803-974D-841A-362EF2AA1EE8}" destId="{4B5CB79A-9DE8-DA48-8A61-B6229A0448EA}" srcOrd="0" destOrd="0" presId="urn:microsoft.com/office/officeart/2005/8/layout/lProcess3"/>
    <dgm:cxn modelId="{BCF8A6D3-8D7D-6444-9A93-B0CAA6342A18}" type="presParOf" srcId="{D9D6C281-0803-974D-841A-362EF2AA1EE8}" destId="{5203E013-4DA7-5C4E-A03E-5DFC79884E77}" srcOrd="1" destOrd="0" presId="urn:microsoft.com/office/officeart/2005/8/layout/lProcess3"/>
    <dgm:cxn modelId="{74982EB4-7F35-0D4D-BBF2-6F1A729B9FDF}" type="presParOf" srcId="{D9D6C281-0803-974D-841A-362EF2AA1EE8}" destId="{EB496173-1260-5B45-B459-3EDDD54B3BE2}" srcOrd="2" destOrd="0" presId="urn:microsoft.com/office/officeart/2005/8/layout/lProcess3"/>
    <dgm:cxn modelId="{8ED67630-AC52-8C43-BB57-B5D1902967A2}" type="presParOf" srcId="{B8454D0B-4F69-5745-A99D-ABA9D2403F04}" destId="{3CB8DEC3-147E-7B47-B96F-0BD545629E15}" srcOrd="3" destOrd="0" presId="urn:microsoft.com/office/officeart/2005/8/layout/lProcess3"/>
    <dgm:cxn modelId="{A14FEB6A-43D3-214C-ACB8-B7FEB7E57A16}" type="presParOf" srcId="{B8454D0B-4F69-5745-A99D-ABA9D2403F04}" destId="{2979B375-DE6F-F144-B414-BDB0890105A3}" srcOrd="4" destOrd="0" presId="urn:microsoft.com/office/officeart/2005/8/layout/lProcess3"/>
    <dgm:cxn modelId="{EB9767F1-001F-5C44-980D-F3231704A66B}" type="presParOf" srcId="{2979B375-DE6F-F144-B414-BDB0890105A3}" destId="{1D520B81-4746-F542-B7E5-34BFD4246834}" srcOrd="0" destOrd="0" presId="urn:microsoft.com/office/officeart/2005/8/layout/lProcess3"/>
    <dgm:cxn modelId="{94DEAB73-E6EF-1943-B2BD-902745FED3D2}" type="presParOf" srcId="{2979B375-DE6F-F144-B414-BDB0890105A3}" destId="{C04B5254-1338-1A43-A020-D3C2B59C1FE0}" srcOrd="1" destOrd="0" presId="urn:microsoft.com/office/officeart/2005/8/layout/lProcess3"/>
    <dgm:cxn modelId="{6F529A8B-64FB-2F46-A821-B5CF1860E53F}" type="presParOf" srcId="{2979B375-DE6F-F144-B414-BDB0890105A3}" destId="{0889ADEF-2332-E240-B71E-D7B1CED3F8EB}"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DFADC7B-2216-7A45-909B-EDB754485934}" type="doc">
      <dgm:prSet loTypeId="urn:microsoft.com/office/officeart/2005/8/layout/lProcess3" loCatId="" qsTypeId="urn:microsoft.com/office/officeart/2005/8/quickstyle/simple4" qsCatId="simple" csTypeId="urn:microsoft.com/office/officeart/2005/8/colors/accent1_2" csCatId="accent1" phldr="1"/>
      <dgm:spPr/>
      <dgm:t>
        <a:bodyPr/>
        <a:lstStyle/>
        <a:p>
          <a:endParaRPr lang="en-US"/>
        </a:p>
      </dgm:t>
    </dgm:pt>
    <dgm:pt modelId="{FD16838B-AC16-4D43-AC8F-1984AC2A22F4}">
      <dgm:prSet phldrT="[Text]" custT="1"/>
      <dgm:spPr/>
      <dgm:t>
        <a:bodyPr/>
        <a:lstStyle/>
        <a:p>
          <a:r>
            <a:rPr lang="en-US" sz="2400" dirty="0"/>
            <a:t>What to transmit?</a:t>
          </a:r>
        </a:p>
      </dgm:t>
    </dgm:pt>
    <dgm:pt modelId="{67106683-A7C0-E846-8DFB-ADC669F6CCAA}" type="parTrans" cxnId="{CC304E84-9598-FE47-86F8-4F1AD8A68833}">
      <dgm:prSet/>
      <dgm:spPr/>
      <dgm:t>
        <a:bodyPr/>
        <a:lstStyle/>
        <a:p>
          <a:endParaRPr lang="en-US"/>
        </a:p>
      </dgm:t>
    </dgm:pt>
    <dgm:pt modelId="{2F3A5D3A-02C9-1542-BB93-77A4C8085B15}" type="sibTrans" cxnId="{CC304E84-9598-FE47-86F8-4F1AD8A68833}">
      <dgm:prSet/>
      <dgm:spPr/>
      <dgm:t>
        <a:bodyPr/>
        <a:lstStyle/>
        <a:p>
          <a:endParaRPr lang="en-US"/>
        </a:p>
      </dgm:t>
    </dgm:pt>
    <dgm:pt modelId="{4529B212-903D-3445-BDFC-419D1310CA85}">
      <dgm:prSet phldrT="[Text]"/>
      <dgm:spPr/>
      <dgm:t>
        <a:bodyPr/>
        <a:lstStyle/>
        <a:p>
          <a:r>
            <a:rPr lang="en-US" dirty="0"/>
            <a:t>Improve throughput</a:t>
          </a:r>
        </a:p>
      </dgm:t>
    </dgm:pt>
    <dgm:pt modelId="{34810F8E-0BA7-2E4E-8D11-D71E02A3D64B}" type="parTrans" cxnId="{A7E6988F-5EB0-A442-A941-728EAFF0B5FD}">
      <dgm:prSet/>
      <dgm:spPr/>
      <dgm:t>
        <a:bodyPr/>
        <a:lstStyle/>
        <a:p>
          <a:endParaRPr lang="en-US"/>
        </a:p>
      </dgm:t>
    </dgm:pt>
    <dgm:pt modelId="{4E3782B3-EA2B-0148-9566-EE56659D9E5A}" type="sibTrans" cxnId="{A7E6988F-5EB0-A442-A941-728EAFF0B5FD}">
      <dgm:prSet/>
      <dgm:spPr/>
      <dgm:t>
        <a:bodyPr/>
        <a:lstStyle/>
        <a:p>
          <a:endParaRPr lang="en-US"/>
        </a:p>
      </dgm:t>
    </dgm:pt>
    <dgm:pt modelId="{B4913988-5A45-6D4D-B7C6-7F91AB287DF2}">
      <dgm:prSet phldrT="[Text]" custT="1"/>
      <dgm:spPr/>
      <dgm:t>
        <a:bodyPr/>
        <a:lstStyle/>
        <a:p>
          <a:r>
            <a:rPr lang="en-US" sz="2400" dirty="0"/>
            <a:t>When to transmit?</a:t>
          </a:r>
        </a:p>
      </dgm:t>
    </dgm:pt>
    <dgm:pt modelId="{3C879F7C-5AB2-CD40-9BA0-4B7A3ABEE6DA}" type="parTrans" cxnId="{E62D4B81-78CA-6042-890B-F110B89526DA}">
      <dgm:prSet/>
      <dgm:spPr/>
      <dgm:t>
        <a:bodyPr/>
        <a:lstStyle/>
        <a:p>
          <a:endParaRPr lang="en-US"/>
        </a:p>
      </dgm:t>
    </dgm:pt>
    <dgm:pt modelId="{B902F20C-2A3C-3F49-BF87-B0274E064121}" type="sibTrans" cxnId="{E62D4B81-78CA-6042-890B-F110B89526DA}">
      <dgm:prSet/>
      <dgm:spPr/>
      <dgm:t>
        <a:bodyPr/>
        <a:lstStyle/>
        <a:p>
          <a:endParaRPr lang="en-US"/>
        </a:p>
      </dgm:t>
    </dgm:pt>
    <dgm:pt modelId="{6EF4CFC9-0FD8-E14E-BF95-9FE81821103C}">
      <dgm:prSet phldrT="[Text]"/>
      <dgm:spPr/>
      <dgm:t>
        <a:bodyPr/>
        <a:lstStyle/>
        <a:p>
          <a:r>
            <a:rPr lang="en-US" dirty="0"/>
            <a:t>Reduce packet collisions</a:t>
          </a:r>
        </a:p>
      </dgm:t>
    </dgm:pt>
    <dgm:pt modelId="{32003ECF-FE20-EA43-8ADB-7AA9F1061EB2}" type="parTrans" cxnId="{D04555C1-DBCE-F243-9510-39AEC8B27E38}">
      <dgm:prSet/>
      <dgm:spPr/>
      <dgm:t>
        <a:bodyPr/>
        <a:lstStyle/>
        <a:p>
          <a:endParaRPr lang="en-US"/>
        </a:p>
      </dgm:t>
    </dgm:pt>
    <dgm:pt modelId="{570EA5F0-C13E-9648-BD5B-34E1A96959B2}" type="sibTrans" cxnId="{D04555C1-DBCE-F243-9510-39AEC8B27E38}">
      <dgm:prSet/>
      <dgm:spPr/>
      <dgm:t>
        <a:bodyPr/>
        <a:lstStyle/>
        <a:p>
          <a:endParaRPr lang="en-US"/>
        </a:p>
      </dgm:t>
    </dgm:pt>
    <dgm:pt modelId="{7A146959-1462-6843-A977-F80A5D44501A}">
      <dgm:prSet custT="1"/>
      <dgm:spPr>
        <a:solidFill>
          <a:schemeClr val="tx1"/>
        </a:solidFill>
        <a:ln>
          <a:noFill/>
        </a:ln>
      </dgm:spPr>
      <dgm:t>
        <a:bodyPr/>
        <a:lstStyle/>
        <a:p>
          <a:r>
            <a:rPr lang="en-US" sz="2400" dirty="0"/>
            <a:t>How to terminate?</a:t>
          </a:r>
        </a:p>
      </dgm:t>
    </dgm:pt>
    <dgm:pt modelId="{8DBD6CA5-435E-B244-B278-74C5034817F3}" type="parTrans" cxnId="{6351EC1C-81B3-BD45-85D8-154C3D1B0F42}">
      <dgm:prSet/>
      <dgm:spPr/>
      <dgm:t>
        <a:bodyPr/>
        <a:lstStyle/>
        <a:p>
          <a:endParaRPr lang="en-US"/>
        </a:p>
      </dgm:t>
    </dgm:pt>
    <dgm:pt modelId="{62D50910-D0FE-5D40-8D99-5D563B5F83A0}" type="sibTrans" cxnId="{6351EC1C-81B3-BD45-85D8-154C3D1B0F42}">
      <dgm:prSet/>
      <dgm:spPr/>
      <dgm:t>
        <a:bodyPr/>
        <a:lstStyle/>
        <a:p>
          <a:endParaRPr lang="en-US"/>
        </a:p>
      </dgm:t>
    </dgm:pt>
    <dgm:pt modelId="{3913694B-3BF5-9640-9EB3-20DCCFFD5532}">
      <dgm:prSet/>
      <dgm:spPr>
        <a:solidFill>
          <a:srgbClr val="C5C5C5">
            <a:alpha val="90000"/>
          </a:srgbClr>
        </a:solidFill>
        <a:ln>
          <a:noFill/>
        </a:ln>
      </dgm:spPr>
      <dgm:t>
        <a:bodyPr/>
        <a:lstStyle/>
        <a:p>
          <a:r>
            <a:rPr lang="en-US" dirty="0"/>
            <a:t>Reduce energy consumption</a:t>
          </a:r>
        </a:p>
      </dgm:t>
    </dgm:pt>
    <dgm:pt modelId="{06616138-00AF-BC40-9588-2F19D23BA7A5}" type="parTrans" cxnId="{98E3B0B5-2399-8E4B-B718-84A041A23DBF}">
      <dgm:prSet/>
      <dgm:spPr/>
      <dgm:t>
        <a:bodyPr/>
        <a:lstStyle/>
        <a:p>
          <a:endParaRPr lang="en-US"/>
        </a:p>
      </dgm:t>
    </dgm:pt>
    <dgm:pt modelId="{50900B86-299B-ED41-B5CA-6DFFF0C88F5F}" type="sibTrans" cxnId="{98E3B0B5-2399-8E4B-B718-84A041A23DBF}">
      <dgm:prSet/>
      <dgm:spPr/>
      <dgm:t>
        <a:bodyPr/>
        <a:lstStyle/>
        <a:p>
          <a:endParaRPr lang="en-US"/>
        </a:p>
      </dgm:t>
    </dgm:pt>
    <dgm:pt modelId="{B8454D0B-4F69-5745-A99D-ABA9D2403F04}" type="pres">
      <dgm:prSet presAssocID="{4DFADC7B-2216-7A45-909B-EDB754485934}" presName="Name0" presStyleCnt="0">
        <dgm:presLayoutVars>
          <dgm:chPref val="3"/>
          <dgm:dir/>
          <dgm:animLvl val="lvl"/>
          <dgm:resizeHandles/>
        </dgm:presLayoutVars>
      </dgm:prSet>
      <dgm:spPr/>
    </dgm:pt>
    <dgm:pt modelId="{93884396-89CB-A346-BD10-45027F2856FC}" type="pres">
      <dgm:prSet presAssocID="{FD16838B-AC16-4D43-AC8F-1984AC2A22F4}" presName="horFlow" presStyleCnt="0"/>
      <dgm:spPr/>
    </dgm:pt>
    <dgm:pt modelId="{B0D841EE-CF70-6542-AD91-6D37E0341A18}" type="pres">
      <dgm:prSet presAssocID="{FD16838B-AC16-4D43-AC8F-1984AC2A22F4}" presName="bigChev" presStyleLbl="node1" presStyleIdx="0" presStyleCnt="3" custScaleX="296786"/>
      <dgm:spPr/>
    </dgm:pt>
    <dgm:pt modelId="{3152B6BA-1625-E34E-8540-211DEA529934}" type="pres">
      <dgm:prSet presAssocID="{34810F8E-0BA7-2E4E-8D11-D71E02A3D64B}" presName="parTrans" presStyleCnt="0"/>
      <dgm:spPr/>
    </dgm:pt>
    <dgm:pt modelId="{EC6C47FE-C6F7-4F40-A556-B1E7631AC785}" type="pres">
      <dgm:prSet presAssocID="{4529B212-903D-3445-BDFC-419D1310CA85}" presName="node" presStyleLbl="alignAccFollowNode1" presStyleIdx="0" presStyleCnt="3" custScaleX="309997">
        <dgm:presLayoutVars>
          <dgm:bulletEnabled val="1"/>
        </dgm:presLayoutVars>
      </dgm:prSet>
      <dgm:spPr/>
    </dgm:pt>
    <dgm:pt modelId="{56120B2B-5AEA-7244-85DE-A45BB41F1A5A}" type="pres">
      <dgm:prSet presAssocID="{FD16838B-AC16-4D43-AC8F-1984AC2A22F4}" presName="vSp" presStyleCnt="0"/>
      <dgm:spPr/>
    </dgm:pt>
    <dgm:pt modelId="{D9D6C281-0803-974D-841A-362EF2AA1EE8}" type="pres">
      <dgm:prSet presAssocID="{B4913988-5A45-6D4D-B7C6-7F91AB287DF2}" presName="horFlow" presStyleCnt="0"/>
      <dgm:spPr/>
    </dgm:pt>
    <dgm:pt modelId="{4B5CB79A-9DE8-DA48-8A61-B6229A0448EA}" type="pres">
      <dgm:prSet presAssocID="{B4913988-5A45-6D4D-B7C6-7F91AB287DF2}" presName="bigChev" presStyleLbl="node1" presStyleIdx="1" presStyleCnt="3" custScaleX="296786"/>
      <dgm:spPr/>
    </dgm:pt>
    <dgm:pt modelId="{5203E013-4DA7-5C4E-A03E-5DFC79884E77}" type="pres">
      <dgm:prSet presAssocID="{32003ECF-FE20-EA43-8ADB-7AA9F1061EB2}" presName="parTrans" presStyleCnt="0"/>
      <dgm:spPr/>
    </dgm:pt>
    <dgm:pt modelId="{EB496173-1260-5B45-B459-3EDDD54B3BE2}" type="pres">
      <dgm:prSet presAssocID="{6EF4CFC9-0FD8-E14E-BF95-9FE81821103C}" presName="node" presStyleLbl="alignAccFollowNode1" presStyleIdx="1" presStyleCnt="3" custScaleX="309997">
        <dgm:presLayoutVars>
          <dgm:bulletEnabled val="1"/>
        </dgm:presLayoutVars>
      </dgm:prSet>
      <dgm:spPr/>
    </dgm:pt>
    <dgm:pt modelId="{3CB8DEC3-147E-7B47-B96F-0BD545629E15}" type="pres">
      <dgm:prSet presAssocID="{B4913988-5A45-6D4D-B7C6-7F91AB287DF2}" presName="vSp" presStyleCnt="0"/>
      <dgm:spPr/>
    </dgm:pt>
    <dgm:pt modelId="{2979B375-DE6F-F144-B414-BDB0890105A3}" type="pres">
      <dgm:prSet presAssocID="{7A146959-1462-6843-A977-F80A5D44501A}" presName="horFlow" presStyleCnt="0"/>
      <dgm:spPr/>
    </dgm:pt>
    <dgm:pt modelId="{1D520B81-4746-F542-B7E5-34BFD4246834}" type="pres">
      <dgm:prSet presAssocID="{7A146959-1462-6843-A977-F80A5D44501A}" presName="bigChev" presStyleLbl="node1" presStyleIdx="2" presStyleCnt="3" custScaleX="296786"/>
      <dgm:spPr/>
    </dgm:pt>
    <dgm:pt modelId="{C04B5254-1338-1A43-A020-D3C2B59C1FE0}" type="pres">
      <dgm:prSet presAssocID="{06616138-00AF-BC40-9588-2F19D23BA7A5}" presName="parTrans" presStyleCnt="0"/>
      <dgm:spPr/>
    </dgm:pt>
    <dgm:pt modelId="{0889ADEF-2332-E240-B71E-D7B1CED3F8EB}" type="pres">
      <dgm:prSet presAssocID="{3913694B-3BF5-9640-9EB3-20DCCFFD5532}" presName="node" presStyleLbl="alignAccFollowNode1" presStyleIdx="2" presStyleCnt="3" custScaleX="309997">
        <dgm:presLayoutVars>
          <dgm:bulletEnabled val="1"/>
        </dgm:presLayoutVars>
      </dgm:prSet>
      <dgm:spPr/>
    </dgm:pt>
  </dgm:ptLst>
  <dgm:cxnLst>
    <dgm:cxn modelId="{6351EC1C-81B3-BD45-85D8-154C3D1B0F42}" srcId="{4DFADC7B-2216-7A45-909B-EDB754485934}" destId="{7A146959-1462-6843-A977-F80A5D44501A}" srcOrd="2" destOrd="0" parTransId="{8DBD6CA5-435E-B244-B278-74C5034817F3}" sibTransId="{62D50910-D0FE-5D40-8D99-5D563B5F83A0}"/>
    <dgm:cxn modelId="{58337331-DA52-D642-A85F-E8FDC88244D8}" type="presOf" srcId="{7A146959-1462-6843-A977-F80A5D44501A}" destId="{1D520B81-4746-F542-B7E5-34BFD4246834}" srcOrd="0" destOrd="0" presId="urn:microsoft.com/office/officeart/2005/8/layout/lProcess3"/>
    <dgm:cxn modelId="{5DA52335-56DE-714B-83C5-260B00BC7F9E}" type="presOf" srcId="{4529B212-903D-3445-BDFC-419D1310CA85}" destId="{EC6C47FE-C6F7-4F40-A556-B1E7631AC785}" srcOrd="0" destOrd="0" presId="urn:microsoft.com/office/officeart/2005/8/layout/lProcess3"/>
    <dgm:cxn modelId="{A95CD05C-C704-C549-8F27-6CFF19713034}" type="presOf" srcId="{6EF4CFC9-0FD8-E14E-BF95-9FE81821103C}" destId="{EB496173-1260-5B45-B459-3EDDD54B3BE2}" srcOrd="0" destOrd="0" presId="urn:microsoft.com/office/officeart/2005/8/layout/lProcess3"/>
    <dgm:cxn modelId="{E62D4B81-78CA-6042-890B-F110B89526DA}" srcId="{4DFADC7B-2216-7A45-909B-EDB754485934}" destId="{B4913988-5A45-6D4D-B7C6-7F91AB287DF2}" srcOrd="1" destOrd="0" parTransId="{3C879F7C-5AB2-CD40-9BA0-4B7A3ABEE6DA}" sibTransId="{B902F20C-2A3C-3F49-BF87-B0274E064121}"/>
    <dgm:cxn modelId="{CC304E84-9598-FE47-86F8-4F1AD8A68833}" srcId="{4DFADC7B-2216-7A45-909B-EDB754485934}" destId="{FD16838B-AC16-4D43-AC8F-1984AC2A22F4}" srcOrd="0" destOrd="0" parTransId="{67106683-A7C0-E846-8DFB-ADC669F6CCAA}" sibTransId="{2F3A5D3A-02C9-1542-BB93-77A4C8085B15}"/>
    <dgm:cxn modelId="{A7E6988F-5EB0-A442-A941-728EAFF0B5FD}" srcId="{FD16838B-AC16-4D43-AC8F-1984AC2A22F4}" destId="{4529B212-903D-3445-BDFC-419D1310CA85}" srcOrd="0" destOrd="0" parTransId="{34810F8E-0BA7-2E4E-8D11-D71E02A3D64B}" sibTransId="{4E3782B3-EA2B-0148-9566-EE56659D9E5A}"/>
    <dgm:cxn modelId="{924C6B9B-4077-0640-A162-CD60E33E1698}" type="presOf" srcId="{4DFADC7B-2216-7A45-909B-EDB754485934}" destId="{B8454D0B-4F69-5745-A99D-ABA9D2403F04}" srcOrd="0" destOrd="0" presId="urn:microsoft.com/office/officeart/2005/8/layout/lProcess3"/>
    <dgm:cxn modelId="{98E3B0B5-2399-8E4B-B718-84A041A23DBF}" srcId="{7A146959-1462-6843-A977-F80A5D44501A}" destId="{3913694B-3BF5-9640-9EB3-20DCCFFD5532}" srcOrd="0" destOrd="0" parTransId="{06616138-00AF-BC40-9588-2F19D23BA7A5}" sibTransId="{50900B86-299B-ED41-B5CA-6DFFF0C88F5F}"/>
    <dgm:cxn modelId="{A87E1BB6-B0D0-E84B-8514-A58ED82B2CE1}" type="presOf" srcId="{3913694B-3BF5-9640-9EB3-20DCCFFD5532}" destId="{0889ADEF-2332-E240-B71E-D7B1CED3F8EB}" srcOrd="0" destOrd="0" presId="urn:microsoft.com/office/officeart/2005/8/layout/lProcess3"/>
    <dgm:cxn modelId="{D04555C1-DBCE-F243-9510-39AEC8B27E38}" srcId="{B4913988-5A45-6D4D-B7C6-7F91AB287DF2}" destId="{6EF4CFC9-0FD8-E14E-BF95-9FE81821103C}" srcOrd="0" destOrd="0" parTransId="{32003ECF-FE20-EA43-8ADB-7AA9F1061EB2}" sibTransId="{570EA5F0-C13E-9648-BD5B-34E1A96959B2}"/>
    <dgm:cxn modelId="{F12479CA-910C-2042-998E-11AA822D38F8}" type="presOf" srcId="{FD16838B-AC16-4D43-AC8F-1984AC2A22F4}" destId="{B0D841EE-CF70-6542-AD91-6D37E0341A18}" srcOrd="0" destOrd="0" presId="urn:microsoft.com/office/officeart/2005/8/layout/lProcess3"/>
    <dgm:cxn modelId="{E51190F2-886C-224B-B688-F7A29B0132A4}" type="presOf" srcId="{B4913988-5A45-6D4D-B7C6-7F91AB287DF2}" destId="{4B5CB79A-9DE8-DA48-8A61-B6229A0448EA}" srcOrd="0" destOrd="0" presId="urn:microsoft.com/office/officeart/2005/8/layout/lProcess3"/>
    <dgm:cxn modelId="{2622FD8C-DE50-7B42-9AC0-17092E4D3D9F}" type="presParOf" srcId="{B8454D0B-4F69-5745-A99D-ABA9D2403F04}" destId="{93884396-89CB-A346-BD10-45027F2856FC}" srcOrd="0" destOrd="0" presId="urn:microsoft.com/office/officeart/2005/8/layout/lProcess3"/>
    <dgm:cxn modelId="{31F155E7-ED6A-6246-9321-B4D68622AF47}" type="presParOf" srcId="{93884396-89CB-A346-BD10-45027F2856FC}" destId="{B0D841EE-CF70-6542-AD91-6D37E0341A18}" srcOrd="0" destOrd="0" presId="urn:microsoft.com/office/officeart/2005/8/layout/lProcess3"/>
    <dgm:cxn modelId="{00AA3BDA-91E1-194D-8399-1CCE5DC601B1}" type="presParOf" srcId="{93884396-89CB-A346-BD10-45027F2856FC}" destId="{3152B6BA-1625-E34E-8540-211DEA529934}" srcOrd="1" destOrd="0" presId="urn:microsoft.com/office/officeart/2005/8/layout/lProcess3"/>
    <dgm:cxn modelId="{9C2783F2-46DD-AF41-88A7-617EC472830E}" type="presParOf" srcId="{93884396-89CB-A346-BD10-45027F2856FC}" destId="{EC6C47FE-C6F7-4F40-A556-B1E7631AC785}" srcOrd="2" destOrd="0" presId="urn:microsoft.com/office/officeart/2005/8/layout/lProcess3"/>
    <dgm:cxn modelId="{70412A0A-3C9C-4343-BD3B-22553F85C99F}" type="presParOf" srcId="{B8454D0B-4F69-5745-A99D-ABA9D2403F04}" destId="{56120B2B-5AEA-7244-85DE-A45BB41F1A5A}" srcOrd="1" destOrd="0" presId="urn:microsoft.com/office/officeart/2005/8/layout/lProcess3"/>
    <dgm:cxn modelId="{AD5D082B-8826-8B41-BBCC-17F9860606DD}" type="presParOf" srcId="{B8454D0B-4F69-5745-A99D-ABA9D2403F04}" destId="{D9D6C281-0803-974D-841A-362EF2AA1EE8}" srcOrd="2" destOrd="0" presId="urn:microsoft.com/office/officeart/2005/8/layout/lProcess3"/>
    <dgm:cxn modelId="{CFCCAE50-0E47-CB49-870C-A64C0B48770B}" type="presParOf" srcId="{D9D6C281-0803-974D-841A-362EF2AA1EE8}" destId="{4B5CB79A-9DE8-DA48-8A61-B6229A0448EA}" srcOrd="0" destOrd="0" presId="urn:microsoft.com/office/officeart/2005/8/layout/lProcess3"/>
    <dgm:cxn modelId="{C15EECB2-CEDE-374B-A7D2-8B10C71CBAE4}" type="presParOf" srcId="{D9D6C281-0803-974D-841A-362EF2AA1EE8}" destId="{5203E013-4DA7-5C4E-A03E-5DFC79884E77}" srcOrd="1" destOrd="0" presId="urn:microsoft.com/office/officeart/2005/8/layout/lProcess3"/>
    <dgm:cxn modelId="{24D74C02-7505-6C44-9999-9C3A7F899B5D}" type="presParOf" srcId="{D9D6C281-0803-974D-841A-362EF2AA1EE8}" destId="{EB496173-1260-5B45-B459-3EDDD54B3BE2}" srcOrd="2" destOrd="0" presId="urn:microsoft.com/office/officeart/2005/8/layout/lProcess3"/>
    <dgm:cxn modelId="{51FA9013-8BAF-764A-A317-73BDB87D25DA}" type="presParOf" srcId="{B8454D0B-4F69-5745-A99D-ABA9D2403F04}" destId="{3CB8DEC3-147E-7B47-B96F-0BD545629E15}" srcOrd="3" destOrd="0" presId="urn:microsoft.com/office/officeart/2005/8/layout/lProcess3"/>
    <dgm:cxn modelId="{E8BD8D43-C441-3249-8171-7BCBA9845B98}" type="presParOf" srcId="{B8454D0B-4F69-5745-A99D-ABA9D2403F04}" destId="{2979B375-DE6F-F144-B414-BDB0890105A3}" srcOrd="4" destOrd="0" presId="urn:microsoft.com/office/officeart/2005/8/layout/lProcess3"/>
    <dgm:cxn modelId="{00FA4D60-15A4-7340-B1DC-E3578AA93F0D}" type="presParOf" srcId="{2979B375-DE6F-F144-B414-BDB0890105A3}" destId="{1D520B81-4746-F542-B7E5-34BFD4246834}" srcOrd="0" destOrd="0" presId="urn:microsoft.com/office/officeart/2005/8/layout/lProcess3"/>
    <dgm:cxn modelId="{4E380037-EE22-7240-84D7-4DF3D5393C2B}" type="presParOf" srcId="{2979B375-DE6F-F144-B414-BDB0890105A3}" destId="{C04B5254-1338-1A43-A020-D3C2B59C1FE0}" srcOrd="1" destOrd="0" presId="urn:microsoft.com/office/officeart/2005/8/layout/lProcess3"/>
    <dgm:cxn modelId="{460BB193-2347-334D-8A03-B062D4A6552E}" type="presParOf" srcId="{2979B375-DE6F-F144-B414-BDB0890105A3}" destId="{0889ADEF-2332-E240-B71E-D7B1CED3F8EB}"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841EE-CF70-6542-AD91-6D37E0341A18}">
      <dsp:nvSpPr>
        <dsp:cNvPr id="0" name=""/>
        <dsp:cNvSpPr/>
      </dsp:nvSpPr>
      <dsp:spPr>
        <a:xfrm>
          <a:off x="6519" y="3058"/>
          <a:ext cx="5408756" cy="72897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What to transmit?</a:t>
          </a:r>
        </a:p>
      </dsp:txBody>
      <dsp:txXfrm>
        <a:off x="371008" y="3058"/>
        <a:ext cx="4679779" cy="728977"/>
      </dsp:txXfrm>
    </dsp:sp>
    <dsp:sp modelId="{EC6C47FE-C6F7-4F40-A556-B1E7631AC785}">
      <dsp:nvSpPr>
        <dsp:cNvPr id="0" name=""/>
        <dsp:cNvSpPr/>
      </dsp:nvSpPr>
      <dsp:spPr>
        <a:xfrm>
          <a:off x="5178358" y="65021"/>
          <a:ext cx="4689101" cy="6050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Improve throughput</a:t>
          </a:r>
        </a:p>
      </dsp:txBody>
      <dsp:txXfrm>
        <a:off x="5480884" y="65021"/>
        <a:ext cx="4084050" cy="605051"/>
      </dsp:txXfrm>
    </dsp:sp>
    <dsp:sp modelId="{4B5CB79A-9DE8-DA48-8A61-B6229A0448EA}">
      <dsp:nvSpPr>
        <dsp:cNvPr id="0" name=""/>
        <dsp:cNvSpPr/>
      </dsp:nvSpPr>
      <dsp:spPr>
        <a:xfrm>
          <a:off x="6519" y="834092"/>
          <a:ext cx="5408756" cy="72897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When to transmit?</a:t>
          </a:r>
        </a:p>
      </dsp:txBody>
      <dsp:txXfrm>
        <a:off x="371008" y="834092"/>
        <a:ext cx="4679779" cy="728977"/>
      </dsp:txXfrm>
    </dsp:sp>
    <dsp:sp modelId="{EB496173-1260-5B45-B459-3EDDD54B3BE2}">
      <dsp:nvSpPr>
        <dsp:cNvPr id="0" name=""/>
        <dsp:cNvSpPr/>
      </dsp:nvSpPr>
      <dsp:spPr>
        <a:xfrm>
          <a:off x="5178358" y="896055"/>
          <a:ext cx="4689101" cy="6050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Reduce packet collisions</a:t>
          </a:r>
        </a:p>
      </dsp:txBody>
      <dsp:txXfrm>
        <a:off x="5480884" y="896055"/>
        <a:ext cx="4084050" cy="605051"/>
      </dsp:txXfrm>
    </dsp:sp>
    <dsp:sp modelId="{1D520B81-4746-F542-B7E5-34BFD4246834}">
      <dsp:nvSpPr>
        <dsp:cNvPr id="0" name=""/>
        <dsp:cNvSpPr/>
      </dsp:nvSpPr>
      <dsp:spPr>
        <a:xfrm>
          <a:off x="6519" y="1665127"/>
          <a:ext cx="5408756" cy="72897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How to terminate?</a:t>
          </a:r>
        </a:p>
      </dsp:txBody>
      <dsp:txXfrm>
        <a:off x="371008" y="1665127"/>
        <a:ext cx="4679779" cy="728977"/>
      </dsp:txXfrm>
    </dsp:sp>
    <dsp:sp modelId="{0889ADEF-2332-E240-B71E-D7B1CED3F8EB}">
      <dsp:nvSpPr>
        <dsp:cNvPr id="0" name=""/>
        <dsp:cNvSpPr/>
      </dsp:nvSpPr>
      <dsp:spPr>
        <a:xfrm>
          <a:off x="5178358" y="1727090"/>
          <a:ext cx="4689101" cy="6050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Reduce energy consumption</a:t>
          </a:r>
        </a:p>
      </dsp:txBody>
      <dsp:txXfrm>
        <a:off x="5480884" y="1727090"/>
        <a:ext cx="4084050" cy="60505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841EE-CF70-6542-AD91-6D37E0341A18}">
      <dsp:nvSpPr>
        <dsp:cNvPr id="0" name=""/>
        <dsp:cNvSpPr/>
      </dsp:nvSpPr>
      <dsp:spPr>
        <a:xfrm>
          <a:off x="6519" y="3058"/>
          <a:ext cx="5408756" cy="728977"/>
        </a:xfrm>
        <a:prstGeom prst="chevron">
          <a:avLst/>
        </a:prstGeom>
        <a:solidFill>
          <a:schemeClr val="tx1"/>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What to transmit?</a:t>
          </a:r>
        </a:p>
      </dsp:txBody>
      <dsp:txXfrm>
        <a:off x="371008" y="3058"/>
        <a:ext cx="4679779" cy="728977"/>
      </dsp:txXfrm>
    </dsp:sp>
    <dsp:sp modelId="{EC6C47FE-C6F7-4F40-A556-B1E7631AC785}">
      <dsp:nvSpPr>
        <dsp:cNvPr id="0" name=""/>
        <dsp:cNvSpPr/>
      </dsp:nvSpPr>
      <dsp:spPr>
        <a:xfrm>
          <a:off x="5178358" y="65021"/>
          <a:ext cx="4689101" cy="605051"/>
        </a:xfrm>
        <a:prstGeom prst="chevron">
          <a:avLst/>
        </a:prstGeom>
        <a:solidFill>
          <a:srgbClr val="C5C5C5"/>
        </a:solidFill>
        <a:ln w="12700"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Improve throughput</a:t>
          </a:r>
        </a:p>
      </dsp:txBody>
      <dsp:txXfrm>
        <a:off x="5480884" y="65021"/>
        <a:ext cx="4084050" cy="605051"/>
      </dsp:txXfrm>
    </dsp:sp>
    <dsp:sp modelId="{4B5CB79A-9DE8-DA48-8A61-B6229A0448EA}">
      <dsp:nvSpPr>
        <dsp:cNvPr id="0" name=""/>
        <dsp:cNvSpPr/>
      </dsp:nvSpPr>
      <dsp:spPr>
        <a:xfrm>
          <a:off x="6519" y="834092"/>
          <a:ext cx="5408756" cy="72897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When to transmit?</a:t>
          </a:r>
        </a:p>
      </dsp:txBody>
      <dsp:txXfrm>
        <a:off x="371008" y="834092"/>
        <a:ext cx="4679779" cy="728977"/>
      </dsp:txXfrm>
    </dsp:sp>
    <dsp:sp modelId="{EB496173-1260-5B45-B459-3EDDD54B3BE2}">
      <dsp:nvSpPr>
        <dsp:cNvPr id="0" name=""/>
        <dsp:cNvSpPr/>
      </dsp:nvSpPr>
      <dsp:spPr>
        <a:xfrm>
          <a:off x="5178358" y="896055"/>
          <a:ext cx="4689101" cy="6050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Reduce packet collisions</a:t>
          </a:r>
        </a:p>
      </dsp:txBody>
      <dsp:txXfrm>
        <a:off x="5480884" y="896055"/>
        <a:ext cx="4084050" cy="605051"/>
      </dsp:txXfrm>
    </dsp:sp>
    <dsp:sp modelId="{1D520B81-4746-F542-B7E5-34BFD4246834}">
      <dsp:nvSpPr>
        <dsp:cNvPr id="0" name=""/>
        <dsp:cNvSpPr/>
      </dsp:nvSpPr>
      <dsp:spPr>
        <a:xfrm>
          <a:off x="6519" y="1665127"/>
          <a:ext cx="5408756" cy="72897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How to terminate?</a:t>
          </a:r>
        </a:p>
      </dsp:txBody>
      <dsp:txXfrm>
        <a:off x="371008" y="1665127"/>
        <a:ext cx="4679779" cy="728977"/>
      </dsp:txXfrm>
    </dsp:sp>
    <dsp:sp modelId="{0889ADEF-2332-E240-B71E-D7B1CED3F8EB}">
      <dsp:nvSpPr>
        <dsp:cNvPr id="0" name=""/>
        <dsp:cNvSpPr/>
      </dsp:nvSpPr>
      <dsp:spPr>
        <a:xfrm>
          <a:off x="5178358" y="1727090"/>
          <a:ext cx="4689101" cy="6050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Reduce energy consumption</a:t>
          </a:r>
        </a:p>
      </dsp:txBody>
      <dsp:txXfrm>
        <a:off x="5480884" y="1727090"/>
        <a:ext cx="4084050" cy="6050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841EE-CF70-6542-AD91-6D37E0341A18}">
      <dsp:nvSpPr>
        <dsp:cNvPr id="0" name=""/>
        <dsp:cNvSpPr/>
      </dsp:nvSpPr>
      <dsp:spPr>
        <a:xfrm>
          <a:off x="6519" y="3058"/>
          <a:ext cx="5408756" cy="72897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What to transmit?</a:t>
          </a:r>
        </a:p>
      </dsp:txBody>
      <dsp:txXfrm>
        <a:off x="371008" y="3058"/>
        <a:ext cx="4679779" cy="728977"/>
      </dsp:txXfrm>
    </dsp:sp>
    <dsp:sp modelId="{EC6C47FE-C6F7-4F40-A556-B1E7631AC785}">
      <dsp:nvSpPr>
        <dsp:cNvPr id="0" name=""/>
        <dsp:cNvSpPr/>
      </dsp:nvSpPr>
      <dsp:spPr>
        <a:xfrm>
          <a:off x="5178358" y="65021"/>
          <a:ext cx="4689101" cy="6050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Improve throughput</a:t>
          </a:r>
        </a:p>
      </dsp:txBody>
      <dsp:txXfrm>
        <a:off x="5480884" y="65021"/>
        <a:ext cx="4084050" cy="605051"/>
      </dsp:txXfrm>
    </dsp:sp>
    <dsp:sp modelId="{4B5CB79A-9DE8-DA48-8A61-B6229A0448EA}">
      <dsp:nvSpPr>
        <dsp:cNvPr id="0" name=""/>
        <dsp:cNvSpPr/>
      </dsp:nvSpPr>
      <dsp:spPr>
        <a:xfrm>
          <a:off x="6519" y="834092"/>
          <a:ext cx="5408756" cy="728977"/>
        </a:xfrm>
        <a:prstGeom prst="chevron">
          <a:avLst/>
        </a:prstGeom>
        <a:solidFill>
          <a:schemeClr val="tx1"/>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When to transmit?</a:t>
          </a:r>
        </a:p>
      </dsp:txBody>
      <dsp:txXfrm>
        <a:off x="371008" y="834092"/>
        <a:ext cx="4679779" cy="728977"/>
      </dsp:txXfrm>
    </dsp:sp>
    <dsp:sp modelId="{EB496173-1260-5B45-B459-3EDDD54B3BE2}">
      <dsp:nvSpPr>
        <dsp:cNvPr id="0" name=""/>
        <dsp:cNvSpPr/>
      </dsp:nvSpPr>
      <dsp:spPr>
        <a:xfrm>
          <a:off x="5178358" y="896055"/>
          <a:ext cx="4689101" cy="605051"/>
        </a:xfrm>
        <a:prstGeom prst="chevron">
          <a:avLst/>
        </a:prstGeom>
        <a:solidFill>
          <a:srgbClr val="C5C5C5">
            <a:alpha val="90000"/>
          </a:srgbClr>
        </a:solidFill>
        <a:ln w="12700"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Reduce packet collisions</a:t>
          </a:r>
        </a:p>
      </dsp:txBody>
      <dsp:txXfrm>
        <a:off x="5480884" y="896055"/>
        <a:ext cx="4084050" cy="605051"/>
      </dsp:txXfrm>
    </dsp:sp>
    <dsp:sp modelId="{1D520B81-4746-F542-B7E5-34BFD4246834}">
      <dsp:nvSpPr>
        <dsp:cNvPr id="0" name=""/>
        <dsp:cNvSpPr/>
      </dsp:nvSpPr>
      <dsp:spPr>
        <a:xfrm>
          <a:off x="6519" y="1665127"/>
          <a:ext cx="5408756" cy="72897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How to terminate?</a:t>
          </a:r>
        </a:p>
      </dsp:txBody>
      <dsp:txXfrm>
        <a:off x="371008" y="1665127"/>
        <a:ext cx="4679779" cy="728977"/>
      </dsp:txXfrm>
    </dsp:sp>
    <dsp:sp modelId="{0889ADEF-2332-E240-B71E-D7B1CED3F8EB}">
      <dsp:nvSpPr>
        <dsp:cNvPr id="0" name=""/>
        <dsp:cNvSpPr/>
      </dsp:nvSpPr>
      <dsp:spPr>
        <a:xfrm>
          <a:off x="5178358" y="1727090"/>
          <a:ext cx="4689101" cy="6050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Reduce energy consumption</a:t>
          </a:r>
        </a:p>
      </dsp:txBody>
      <dsp:txXfrm>
        <a:off x="5480884" y="1727090"/>
        <a:ext cx="4084050" cy="6050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D841EE-CF70-6542-AD91-6D37E0341A18}">
      <dsp:nvSpPr>
        <dsp:cNvPr id="0" name=""/>
        <dsp:cNvSpPr/>
      </dsp:nvSpPr>
      <dsp:spPr>
        <a:xfrm>
          <a:off x="6519" y="3058"/>
          <a:ext cx="5408756" cy="72897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What to transmit?</a:t>
          </a:r>
        </a:p>
      </dsp:txBody>
      <dsp:txXfrm>
        <a:off x="371008" y="3058"/>
        <a:ext cx="4679779" cy="728977"/>
      </dsp:txXfrm>
    </dsp:sp>
    <dsp:sp modelId="{EC6C47FE-C6F7-4F40-A556-B1E7631AC785}">
      <dsp:nvSpPr>
        <dsp:cNvPr id="0" name=""/>
        <dsp:cNvSpPr/>
      </dsp:nvSpPr>
      <dsp:spPr>
        <a:xfrm>
          <a:off x="5178358" y="65021"/>
          <a:ext cx="4689101" cy="6050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Improve throughput</a:t>
          </a:r>
        </a:p>
      </dsp:txBody>
      <dsp:txXfrm>
        <a:off x="5480884" y="65021"/>
        <a:ext cx="4084050" cy="605051"/>
      </dsp:txXfrm>
    </dsp:sp>
    <dsp:sp modelId="{4B5CB79A-9DE8-DA48-8A61-B6229A0448EA}">
      <dsp:nvSpPr>
        <dsp:cNvPr id="0" name=""/>
        <dsp:cNvSpPr/>
      </dsp:nvSpPr>
      <dsp:spPr>
        <a:xfrm>
          <a:off x="6519" y="834092"/>
          <a:ext cx="5408756" cy="728977"/>
        </a:xfrm>
        <a:prstGeom prst="chevron">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When to transmit?</a:t>
          </a:r>
        </a:p>
      </dsp:txBody>
      <dsp:txXfrm>
        <a:off x="371008" y="834092"/>
        <a:ext cx="4679779" cy="728977"/>
      </dsp:txXfrm>
    </dsp:sp>
    <dsp:sp modelId="{EB496173-1260-5B45-B459-3EDDD54B3BE2}">
      <dsp:nvSpPr>
        <dsp:cNvPr id="0" name=""/>
        <dsp:cNvSpPr/>
      </dsp:nvSpPr>
      <dsp:spPr>
        <a:xfrm>
          <a:off x="5178358" y="896055"/>
          <a:ext cx="4689101" cy="605051"/>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Reduce packet collisions</a:t>
          </a:r>
        </a:p>
      </dsp:txBody>
      <dsp:txXfrm>
        <a:off x="5480884" y="896055"/>
        <a:ext cx="4084050" cy="605051"/>
      </dsp:txXfrm>
    </dsp:sp>
    <dsp:sp modelId="{1D520B81-4746-F542-B7E5-34BFD4246834}">
      <dsp:nvSpPr>
        <dsp:cNvPr id="0" name=""/>
        <dsp:cNvSpPr/>
      </dsp:nvSpPr>
      <dsp:spPr>
        <a:xfrm>
          <a:off x="6519" y="1665127"/>
          <a:ext cx="5408756" cy="728977"/>
        </a:xfrm>
        <a:prstGeom prst="chevron">
          <a:avLst/>
        </a:prstGeom>
        <a:solidFill>
          <a:schemeClr val="tx1"/>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marL="0" lvl="0" indent="0" algn="ctr" defTabSz="1066800">
            <a:lnSpc>
              <a:spcPct val="90000"/>
            </a:lnSpc>
            <a:spcBef>
              <a:spcPct val="0"/>
            </a:spcBef>
            <a:spcAft>
              <a:spcPct val="35000"/>
            </a:spcAft>
            <a:buNone/>
          </a:pPr>
          <a:r>
            <a:rPr lang="en-US" sz="2400" kern="1200" dirty="0"/>
            <a:t>How to terminate?</a:t>
          </a:r>
        </a:p>
      </dsp:txBody>
      <dsp:txXfrm>
        <a:off x="371008" y="1665127"/>
        <a:ext cx="4679779" cy="728977"/>
      </dsp:txXfrm>
    </dsp:sp>
    <dsp:sp modelId="{0889ADEF-2332-E240-B71E-D7B1CED3F8EB}">
      <dsp:nvSpPr>
        <dsp:cNvPr id="0" name=""/>
        <dsp:cNvSpPr/>
      </dsp:nvSpPr>
      <dsp:spPr>
        <a:xfrm>
          <a:off x="5178358" y="1727090"/>
          <a:ext cx="4689101" cy="605051"/>
        </a:xfrm>
        <a:prstGeom prst="chevron">
          <a:avLst/>
        </a:prstGeom>
        <a:solidFill>
          <a:srgbClr val="C5C5C5">
            <a:alpha val="90000"/>
          </a:srgbClr>
        </a:solidFill>
        <a:ln w="12700" cap="flat" cmpd="sng" algn="ctr">
          <a:noFill/>
          <a:prstDash val="solid"/>
        </a:ln>
        <a:effectLst/>
      </dsp:spPr>
      <dsp:style>
        <a:lnRef idx="1">
          <a:scrgbClr r="0" g="0" b="0"/>
        </a:lnRef>
        <a:fillRef idx="1">
          <a:scrgbClr r="0" g="0" b="0"/>
        </a:fillRef>
        <a:effectRef idx="0">
          <a:scrgbClr r="0" g="0" b="0"/>
        </a:effectRef>
        <a:fontRef idx="minor"/>
      </dsp:style>
      <dsp:txBody>
        <a:bodyPr spcFirstLastPara="0" vert="horz" wrap="square" lIns="34290" tIns="17145" rIns="0" bIns="17145" numCol="1" spcCol="1270" anchor="ctr" anchorCtr="0">
          <a:noAutofit/>
        </a:bodyPr>
        <a:lstStyle/>
        <a:p>
          <a:pPr marL="0" lvl="0" indent="0" algn="ctr" defTabSz="1200150">
            <a:lnSpc>
              <a:spcPct val="90000"/>
            </a:lnSpc>
            <a:spcBef>
              <a:spcPct val="0"/>
            </a:spcBef>
            <a:spcAft>
              <a:spcPct val="35000"/>
            </a:spcAft>
            <a:buNone/>
          </a:pPr>
          <a:r>
            <a:rPr lang="en-US" sz="2700" kern="1200" dirty="0"/>
            <a:t>Reduce energy consumption</a:t>
          </a:r>
        </a:p>
      </dsp:txBody>
      <dsp:txXfrm>
        <a:off x="5480884" y="1727090"/>
        <a:ext cx="4084050" cy="605051"/>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4F1B02-6C0A-354E-A586-4018C8577197}" type="datetimeFigureOut">
              <a:rPr lang="en-US" smtClean="0"/>
              <a:t>3/22/18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33BE969-DEF5-1648-A9E7-68FCA1F4996C}" type="slidenum">
              <a:rPr lang="en-US" smtClean="0"/>
              <a:t>‹#›</a:t>
            </a:fld>
            <a:endParaRPr lang="en-US"/>
          </a:p>
        </p:txBody>
      </p:sp>
    </p:spTree>
    <p:extLst>
      <p:ext uri="{BB962C8B-B14F-4D97-AF65-F5344CB8AC3E}">
        <p14:creationId xmlns:p14="http://schemas.microsoft.com/office/powerpoint/2010/main" val="17684442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A6583-A123-4697-B4DC-91F2BD8AE991}" type="datetimeFigureOut">
              <a:rPr lang="en-SG" smtClean="0"/>
              <a:t>22/3/18</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3F6B47-118A-41B5-A7E9-3032A3C4BE5E}" type="slidenum">
              <a:rPr lang="en-SG" smtClean="0"/>
              <a:t>‹#›</a:t>
            </a:fld>
            <a:endParaRPr lang="en-SG"/>
          </a:p>
        </p:txBody>
      </p:sp>
    </p:spTree>
    <p:extLst>
      <p:ext uri="{BB962C8B-B14F-4D97-AF65-F5344CB8AC3E}">
        <p14:creationId xmlns:p14="http://schemas.microsoft.com/office/powerpoint/2010/main" val="2094207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01F2A70B-78F2-4DCF-B53B-C990D2FAFB8A}" type="slidenum">
              <a:rPr lang="en-US" smtClean="0"/>
              <a:t>1</a:t>
            </a:fld>
            <a:endParaRPr lang="en-US"/>
          </a:p>
        </p:txBody>
      </p:sp>
    </p:spTree>
    <p:extLst>
      <p:ext uri="{BB962C8B-B14F-4D97-AF65-F5344CB8AC3E}">
        <p14:creationId xmlns:p14="http://schemas.microsoft.com/office/powerpoint/2010/main" val="6835518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 Coded Data Distribution</a:t>
            </a:r>
          </a:p>
        </p:txBody>
      </p:sp>
      <p:sp>
        <p:nvSpPr>
          <p:cNvPr id="4" name="Slide Number Placeholder 3"/>
          <p:cNvSpPr>
            <a:spLocks noGrp="1"/>
          </p:cNvSpPr>
          <p:nvPr>
            <p:ph type="sldNum" sz="quarter" idx="10"/>
          </p:nvPr>
        </p:nvSpPr>
        <p:spPr/>
        <p:txBody>
          <a:bodyPr/>
          <a:lstStyle/>
          <a:p>
            <a:fld id="{0F3F6B47-118A-41B5-A7E9-3032A3C4BE5E}" type="slidenum">
              <a:rPr lang="en-SG" smtClean="0"/>
              <a:t>19</a:t>
            </a:fld>
            <a:endParaRPr lang="en-SG"/>
          </a:p>
        </p:txBody>
      </p:sp>
    </p:spTree>
    <p:extLst>
      <p:ext uri="{BB962C8B-B14F-4D97-AF65-F5344CB8AC3E}">
        <p14:creationId xmlns:p14="http://schemas.microsoft.com/office/powerpoint/2010/main" val="1714246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a:t>
            </a:r>
            <a:r>
              <a:rPr lang="en-US" baseline="0" dirty="0"/>
              <a:t> these distributions work fine when the data is confined at a single source</a:t>
            </a:r>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22</a:t>
            </a:fld>
            <a:endParaRPr lang="en-SG"/>
          </a:p>
        </p:txBody>
      </p:sp>
    </p:spTree>
    <p:extLst>
      <p:ext uri="{BB962C8B-B14F-4D97-AF65-F5344CB8AC3E}">
        <p14:creationId xmlns:p14="http://schemas.microsoft.com/office/powerpoint/2010/main" val="5971649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helping B</a:t>
            </a:r>
          </a:p>
          <a:p>
            <a:r>
              <a:rPr lang="en-US" dirty="0"/>
              <a:t>Soliton 2</a:t>
            </a:r>
          </a:p>
          <a:p>
            <a:r>
              <a:rPr lang="en-US" dirty="0"/>
              <a:t>Robust Soliton 2, 10</a:t>
            </a:r>
          </a:p>
          <a:p>
            <a:r>
              <a:rPr lang="en-US" dirty="0"/>
              <a:t>GC 1</a:t>
            </a:r>
          </a:p>
        </p:txBody>
      </p:sp>
      <p:sp>
        <p:nvSpPr>
          <p:cNvPr id="4" name="Slide Number Placeholder 3"/>
          <p:cNvSpPr>
            <a:spLocks noGrp="1"/>
          </p:cNvSpPr>
          <p:nvPr>
            <p:ph type="sldNum" sz="quarter" idx="10"/>
          </p:nvPr>
        </p:nvSpPr>
        <p:spPr/>
        <p:txBody>
          <a:bodyPr/>
          <a:lstStyle/>
          <a:p>
            <a:fld id="{0F3F6B47-118A-41B5-A7E9-3032A3C4BE5E}" type="slidenum">
              <a:rPr lang="en-SG" smtClean="0"/>
              <a:t>23</a:t>
            </a:fld>
            <a:endParaRPr lang="en-SG"/>
          </a:p>
        </p:txBody>
      </p:sp>
    </p:spTree>
    <p:extLst>
      <p:ext uri="{BB962C8B-B14F-4D97-AF65-F5344CB8AC3E}">
        <p14:creationId xmlns:p14="http://schemas.microsoft.com/office/powerpoint/2010/main" val="1628596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Everyone keep record</a:t>
            </a:r>
            <a:r>
              <a:rPr lang="en-US" baseline="0" dirty="0"/>
              <a:t> of the decoding progress of its neighbors.</a:t>
            </a:r>
          </a:p>
          <a:p>
            <a:r>
              <a:rPr lang="en-US" baseline="0" dirty="0"/>
              <a:t>Identifies the slowest neighbor and select the degree that maximized the decoding probability of the slowest neighbor</a:t>
            </a:r>
          </a:p>
          <a:p>
            <a:r>
              <a:rPr lang="en-US" dirty="0"/>
              <a:t>This</a:t>
            </a:r>
            <a:r>
              <a:rPr lang="en-US" baseline="0" dirty="0"/>
              <a:t> heuristic helps to avoid the long tail in data sharing </a:t>
            </a:r>
            <a:r>
              <a:rPr lang="mr-IN" baseline="0" dirty="0"/>
              <a:t>–</a:t>
            </a:r>
            <a:r>
              <a:rPr lang="en-US" baseline="0" dirty="0"/>
              <a:t> everyone gets the data sort of together.</a:t>
            </a:r>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24</a:t>
            </a:fld>
            <a:endParaRPr lang="en-SG"/>
          </a:p>
        </p:txBody>
      </p:sp>
    </p:spTree>
    <p:extLst>
      <p:ext uri="{BB962C8B-B14F-4D97-AF65-F5344CB8AC3E}">
        <p14:creationId xmlns:p14="http://schemas.microsoft.com/office/powerpoint/2010/main" val="843304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 0.1</a:t>
            </a:r>
          </a:p>
          <a:p>
            <a:r>
              <a:rPr lang="en-US" dirty="0"/>
              <a:t>Whenever I learn something new, I transmit</a:t>
            </a:r>
          </a:p>
          <a:p>
            <a:r>
              <a:rPr lang="en-US" dirty="0"/>
              <a:t>Whenever I have not learnt</a:t>
            </a:r>
            <a:r>
              <a:rPr lang="en-US" baseline="0" dirty="0"/>
              <a:t> anything new, I probabilistically transmit</a:t>
            </a:r>
          </a:p>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27</a:t>
            </a:fld>
            <a:endParaRPr lang="en-SG"/>
          </a:p>
        </p:txBody>
      </p:sp>
    </p:spTree>
    <p:extLst>
      <p:ext uri="{BB962C8B-B14F-4D97-AF65-F5344CB8AC3E}">
        <p14:creationId xmlns:p14="http://schemas.microsoft.com/office/powerpoint/2010/main" val="1853520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 0.1</a:t>
            </a:r>
          </a:p>
          <a:p>
            <a:r>
              <a:rPr lang="en-US" dirty="0"/>
              <a:t>Whenever I learn something new, I transmit</a:t>
            </a:r>
          </a:p>
          <a:p>
            <a:r>
              <a:rPr lang="en-US" dirty="0"/>
              <a:t>Whenever I have not learnt</a:t>
            </a:r>
            <a:r>
              <a:rPr lang="en-US" baseline="0" dirty="0"/>
              <a:t> anything new, I probabilistically transmit</a:t>
            </a:r>
          </a:p>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28</a:t>
            </a:fld>
            <a:endParaRPr lang="en-SG"/>
          </a:p>
        </p:txBody>
      </p:sp>
    </p:spTree>
    <p:extLst>
      <p:ext uri="{BB962C8B-B14F-4D97-AF65-F5344CB8AC3E}">
        <p14:creationId xmlns:p14="http://schemas.microsoft.com/office/powerpoint/2010/main" val="468003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 0.1</a:t>
            </a:r>
          </a:p>
          <a:p>
            <a:r>
              <a:rPr lang="en-US" dirty="0"/>
              <a:t>Whenever I learn something new, I transmit</a:t>
            </a:r>
          </a:p>
          <a:p>
            <a:r>
              <a:rPr lang="en-US" dirty="0"/>
              <a:t>Whenever I have not learnt</a:t>
            </a:r>
            <a:r>
              <a:rPr lang="en-US" baseline="0" dirty="0"/>
              <a:t> anything new, I probabilistically transmit</a:t>
            </a:r>
          </a:p>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29</a:t>
            </a:fld>
            <a:endParaRPr lang="en-SG"/>
          </a:p>
        </p:txBody>
      </p:sp>
    </p:spTree>
    <p:extLst>
      <p:ext uri="{BB962C8B-B14F-4D97-AF65-F5344CB8AC3E}">
        <p14:creationId xmlns:p14="http://schemas.microsoft.com/office/powerpoint/2010/main" val="1331627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 0.1</a:t>
            </a:r>
          </a:p>
          <a:p>
            <a:r>
              <a:rPr lang="en-US" dirty="0"/>
              <a:t>Whenever I learn something new, I transmit</a:t>
            </a:r>
          </a:p>
          <a:p>
            <a:r>
              <a:rPr lang="en-US" dirty="0"/>
              <a:t>Whenever I have not learnt</a:t>
            </a:r>
            <a:r>
              <a:rPr lang="en-US" baseline="0" dirty="0"/>
              <a:t> anything new, I probabilistically transmit</a:t>
            </a:r>
          </a:p>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30</a:t>
            </a:fld>
            <a:endParaRPr lang="en-SG"/>
          </a:p>
        </p:txBody>
      </p:sp>
    </p:spTree>
    <p:extLst>
      <p:ext uri="{BB962C8B-B14F-4D97-AF65-F5344CB8AC3E}">
        <p14:creationId xmlns:p14="http://schemas.microsoft.com/office/powerpoint/2010/main" val="1911445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32</a:t>
            </a:fld>
            <a:endParaRPr lang="en-SG"/>
          </a:p>
        </p:txBody>
      </p:sp>
    </p:spTree>
    <p:extLst>
      <p:ext uri="{BB962C8B-B14F-4D97-AF65-F5344CB8AC3E}">
        <p14:creationId xmlns:p14="http://schemas.microsoft.com/office/powerpoint/2010/main" val="1722906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5-6 Hope network diameter</a:t>
            </a:r>
          </a:p>
        </p:txBody>
      </p:sp>
      <p:sp>
        <p:nvSpPr>
          <p:cNvPr id="4" name="Slide Number Placeholder 3"/>
          <p:cNvSpPr>
            <a:spLocks noGrp="1"/>
          </p:cNvSpPr>
          <p:nvPr>
            <p:ph type="sldNum" sz="quarter" idx="10"/>
          </p:nvPr>
        </p:nvSpPr>
        <p:spPr/>
        <p:txBody>
          <a:bodyPr/>
          <a:lstStyle/>
          <a:p>
            <a:fld id="{0F3F6B47-118A-41B5-A7E9-3032A3C4BE5E}" type="slidenum">
              <a:rPr lang="en-SG" smtClean="0"/>
              <a:t>33</a:t>
            </a:fld>
            <a:endParaRPr lang="en-SG"/>
          </a:p>
        </p:txBody>
      </p:sp>
    </p:spTree>
    <p:extLst>
      <p:ext uri="{BB962C8B-B14F-4D97-AF65-F5344CB8AC3E}">
        <p14:creationId xmlns:p14="http://schemas.microsoft.com/office/powerpoint/2010/main" val="810685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There has been very interesting deployments. Most often when we talk about wireless sensor network, we end up targeting applications that require collecting information to common central point called the gateway.</a:t>
            </a:r>
          </a:p>
        </p:txBody>
      </p:sp>
      <p:sp>
        <p:nvSpPr>
          <p:cNvPr id="4" name="Slide Number Placeholder 3"/>
          <p:cNvSpPr>
            <a:spLocks noGrp="1"/>
          </p:cNvSpPr>
          <p:nvPr>
            <p:ph type="sldNum" sz="quarter" idx="10"/>
          </p:nvPr>
        </p:nvSpPr>
        <p:spPr/>
        <p:txBody>
          <a:bodyPr/>
          <a:lstStyle/>
          <a:p>
            <a:fld id="{0F3F6B47-118A-41B5-A7E9-3032A3C4BE5E}" type="slidenum">
              <a:rPr lang="en-SG" smtClean="0"/>
              <a:t>2</a:t>
            </a:fld>
            <a:endParaRPr lang="en-SG"/>
          </a:p>
        </p:txBody>
      </p:sp>
    </p:spTree>
    <p:extLst>
      <p:ext uri="{BB962C8B-B14F-4D97-AF65-F5344CB8AC3E}">
        <p14:creationId xmlns:p14="http://schemas.microsoft.com/office/powerpoint/2010/main" val="3989933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Conducted on </a:t>
            </a:r>
            <a:r>
              <a:rPr lang="en-US" dirty="0" err="1"/>
              <a:t>Indriya</a:t>
            </a:r>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34</a:t>
            </a:fld>
            <a:endParaRPr lang="en-SG"/>
          </a:p>
        </p:txBody>
      </p:sp>
    </p:spTree>
    <p:extLst>
      <p:ext uri="{BB962C8B-B14F-4D97-AF65-F5344CB8AC3E}">
        <p14:creationId xmlns:p14="http://schemas.microsoft.com/office/powerpoint/2010/main" val="1253914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35</a:t>
            </a:fld>
            <a:endParaRPr lang="en-SG"/>
          </a:p>
        </p:txBody>
      </p:sp>
    </p:spTree>
    <p:extLst>
      <p:ext uri="{BB962C8B-B14F-4D97-AF65-F5344CB8AC3E}">
        <p14:creationId xmlns:p14="http://schemas.microsoft.com/office/powerpoint/2010/main" val="1748863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36</a:t>
            </a:fld>
            <a:endParaRPr lang="en-SG"/>
          </a:p>
        </p:txBody>
      </p:sp>
    </p:spTree>
    <p:extLst>
      <p:ext uri="{BB962C8B-B14F-4D97-AF65-F5344CB8AC3E}">
        <p14:creationId xmlns:p14="http://schemas.microsoft.com/office/powerpoint/2010/main" val="42385122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37</a:t>
            </a:fld>
            <a:endParaRPr lang="en-SG"/>
          </a:p>
        </p:txBody>
      </p:sp>
    </p:spTree>
    <p:extLst>
      <p:ext uri="{BB962C8B-B14F-4D97-AF65-F5344CB8AC3E}">
        <p14:creationId xmlns:p14="http://schemas.microsoft.com/office/powerpoint/2010/main" val="14845631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38</a:t>
            </a:fld>
            <a:endParaRPr lang="en-SG"/>
          </a:p>
        </p:txBody>
      </p:sp>
    </p:spTree>
    <p:extLst>
      <p:ext uri="{BB962C8B-B14F-4D97-AF65-F5344CB8AC3E}">
        <p14:creationId xmlns:p14="http://schemas.microsoft.com/office/powerpoint/2010/main" val="7260107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39</a:t>
            </a:fld>
            <a:endParaRPr lang="en-SG"/>
          </a:p>
        </p:txBody>
      </p:sp>
    </p:spTree>
    <p:extLst>
      <p:ext uri="{BB962C8B-B14F-4D97-AF65-F5344CB8AC3E}">
        <p14:creationId xmlns:p14="http://schemas.microsoft.com/office/powerpoint/2010/main" val="1663615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40</a:t>
            </a:fld>
            <a:endParaRPr lang="en-SG"/>
          </a:p>
        </p:txBody>
      </p:sp>
    </p:spTree>
    <p:extLst>
      <p:ext uri="{BB962C8B-B14F-4D97-AF65-F5344CB8AC3E}">
        <p14:creationId xmlns:p14="http://schemas.microsoft.com/office/powerpoint/2010/main" val="1393493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there have been many successful commercial solutions to enable such applications </a:t>
            </a:r>
          </a:p>
        </p:txBody>
      </p:sp>
      <p:sp>
        <p:nvSpPr>
          <p:cNvPr id="4" name="Slide Number Placeholder 3"/>
          <p:cNvSpPr>
            <a:spLocks noGrp="1"/>
          </p:cNvSpPr>
          <p:nvPr>
            <p:ph type="sldNum" sz="quarter" idx="10"/>
          </p:nvPr>
        </p:nvSpPr>
        <p:spPr/>
        <p:txBody>
          <a:bodyPr/>
          <a:lstStyle/>
          <a:p>
            <a:fld id="{0F3F6B47-118A-41B5-A7E9-3032A3C4BE5E}" type="slidenum">
              <a:rPr lang="en-SG" smtClean="0"/>
              <a:t>3</a:t>
            </a:fld>
            <a:endParaRPr lang="en-SG"/>
          </a:p>
        </p:txBody>
      </p:sp>
    </p:spTree>
    <p:extLst>
      <p:ext uri="{BB962C8B-B14F-4D97-AF65-F5344CB8AC3E}">
        <p14:creationId xmlns:p14="http://schemas.microsoft.com/office/powerpoint/2010/main" val="1654026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need for many-to-many communication for many emerging applications. For instance,</a:t>
            </a:r>
            <a:r>
              <a:rPr lang="en-US" baseline="0" dirty="0"/>
              <a:t> distributed channel selection where each node individually decides which set of channel to use</a:t>
            </a:r>
            <a:endParaRPr lang="en-US" dirty="0"/>
          </a:p>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4</a:t>
            </a:fld>
            <a:endParaRPr lang="en-SG"/>
          </a:p>
        </p:txBody>
      </p:sp>
    </p:spTree>
    <p:extLst>
      <p:ext uri="{BB962C8B-B14F-4D97-AF65-F5344CB8AC3E}">
        <p14:creationId xmlns:p14="http://schemas.microsoft.com/office/powerpoint/2010/main" val="955751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a link</a:t>
            </a:r>
            <a:r>
              <a:rPr lang="en-US" baseline="0" dirty="0"/>
              <a:t> state-based routing for low power </a:t>
            </a:r>
            <a:r>
              <a:rPr lang="en-US" baseline="0" dirty="0" err="1"/>
              <a:t>wsn</a:t>
            </a:r>
            <a:r>
              <a:rPr lang="en-US" baseline="0" dirty="0"/>
              <a:t> where each node needs to be aware of the entire network topology</a:t>
            </a:r>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5</a:t>
            </a:fld>
            <a:endParaRPr lang="en-SG"/>
          </a:p>
        </p:txBody>
      </p:sp>
    </p:spTree>
    <p:extLst>
      <p:ext uri="{BB962C8B-B14F-4D97-AF65-F5344CB8AC3E}">
        <p14:creationId xmlns:p14="http://schemas.microsoft.com/office/powerpoint/2010/main" val="1619684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Or even a single solution to handle multiple</a:t>
            </a:r>
            <a:r>
              <a:rPr lang="en-US" baseline="0" dirty="0"/>
              <a:t> traffic patterns</a:t>
            </a:r>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6</a:t>
            </a:fld>
            <a:endParaRPr lang="en-SG"/>
          </a:p>
        </p:txBody>
      </p:sp>
    </p:spTree>
    <p:extLst>
      <p:ext uri="{BB962C8B-B14F-4D97-AF65-F5344CB8AC3E}">
        <p14:creationId xmlns:p14="http://schemas.microsoft.com/office/powerpoint/2010/main" val="691363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Existing approaches include…</a:t>
            </a:r>
          </a:p>
        </p:txBody>
      </p:sp>
      <p:sp>
        <p:nvSpPr>
          <p:cNvPr id="4" name="Slide Number Placeholder 3"/>
          <p:cNvSpPr>
            <a:spLocks noGrp="1"/>
          </p:cNvSpPr>
          <p:nvPr>
            <p:ph type="sldNum" sz="quarter" idx="10"/>
          </p:nvPr>
        </p:nvSpPr>
        <p:spPr/>
        <p:txBody>
          <a:bodyPr/>
          <a:lstStyle/>
          <a:p>
            <a:fld id="{0F3F6B47-118A-41B5-A7E9-3032A3C4BE5E}" type="slidenum">
              <a:rPr lang="en-SG" smtClean="0"/>
              <a:t>7</a:t>
            </a:fld>
            <a:endParaRPr lang="en-SG"/>
          </a:p>
        </p:txBody>
      </p:sp>
    </p:spTree>
    <p:extLst>
      <p:ext uri="{BB962C8B-B14F-4D97-AF65-F5344CB8AC3E}">
        <p14:creationId xmlns:p14="http://schemas.microsoft.com/office/powerpoint/2010/main" val="1068507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Existing approaches include…</a:t>
            </a:r>
          </a:p>
          <a:p>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8</a:t>
            </a:fld>
            <a:endParaRPr lang="en-SG"/>
          </a:p>
        </p:txBody>
      </p:sp>
    </p:spTree>
    <p:extLst>
      <p:ext uri="{BB962C8B-B14F-4D97-AF65-F5344CB8AC3E}">
        <p14:creationId xmlns:p14="http://schemas.microsoft.com/office/powerpoint/2010/main" val="1669223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Chaos does a more</a:t>
            </a:r>
            <a:r>
              <a:rPr lang="en-US" baseline="0" dirty="0"/>
              <a:t> specific leader</a:t>
            </a:r>
            <a:r>
              <a:rPr lang="mr-IN" baseline="0" dirty="0"/>
              <a:t>…</a:t>
            </a:r>
            <a:endParaRPr lang="en-US" dirty="0"/>
          </a:p>
        </p:txBody>
      </p:sp>
      <p:sp>
        <p:nvSpPr>
          <p:cNvPr id="4" name="Slide Number Placeholder 3"/>
          <p:cNvSpPr>
            <a:spLocks noGrp="1"/>
          </p:cNvSpPr>
          <p:nvPr>
            <p:ph type="sldNum" sz="quarter" idx="10"/>
          </p:nvPr>
        </p:nvSpPr>
        <p:spPr/>
        <p:txBody>
          <a:bodyPr/>
          <a:lstStyle/>
          <a:p>
            <a:fld id="{0F3F6B47-118A-41B5-A7E9-3032A3C4BE5E}" type="slidenum">
              <a:rPr lang="en-SG" smtClean="0"/>
              <a:t>9</a:t>
            </a:fld>
            <a:endParaRPr lang="en-SG"/>
          </a:p>
        </p:txBody>
      </p:sp>
    </p:spTree>
    <p:extLst>
      <p:ext uri="{BB962C8B-B14F-4D97-AF65-F5344CB8AC3E}">
        <p14:creationId xmlns:p14="http://schemas.microsoft.com/office/powerpoint/2010/main" val="4355861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924B4A0-0572-C848-9329-DFCE9D01646B}" type="datetime1">
              <a:rPr lang="en-SG" smtClean="0"/>
              <a:t>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12" name="TextBox 11"/>
          <p:cNvSpPr txBox="1"/>
          <p:nvPr userDrawn="1"/>
        </p:nvSpPr>
        <p:spPr>
          <a:xfrm>
            <a:off x="0" y="6445124"/>
            <a:ext cx="1322798" cy="369332"/>
          </a:xfrm>
          <a:prstGeom prst="rect">
            <a:avLst/>
          </a:prstGeom>
          <a:noFill/>
        </p:spPr>
        <p:txBody>
          <a:bodyPr wrap="none" rtlCol="0">
            <a:spAutoFit/>
          </a:bodyPr>
          <a:lstStyle/>
          <a:p>
            <a:r>
              <a:rPr lang="en-US" dirty="0">
                <a:latin typeface="Calibri Light" panose="020F0302020204030204" pitchFamily="34" charset="0"/>
              </a:rPr>
              <a:t>11 Apr 2018</a:t>
            </a:r>
            <a:endParaRPr lang="en-SG" dirty="0">
              <a:latin typeface="Calibri Light" panose="020F0302020204030204" pitchFamily="34" charset="0"/>
            </a:endParaRPr>
          </a:p>
        </p:txBody>
      </p:sp>
      <p:sp>
        <p:nvSpPr>
          <p:cNvPr id="13" name="Rectangle 12"/>
          <p:cNvSpPr/>
          <p:nvPr userDrawn="1"/>
        </p:nvSpPr>
        <p:spPr>
          <a:xfrm>
            <a:off x="4888007" y="6445124"/>
            <a:ext cx="2412840" cy="369332"/>
          </a:xfrm>
          <a:prstGeom prst="rect">
            <a:avLst/>
          </a:prstGeom>
        </p:spPr>
        <p:txBody>
          <a:bodyPr wrap="none">
            <a:spAutoFit/>
          </a:bodyPr>
          <a:lstStyle/>
          <a:p>
            <a:r>
              <a:rPr lang="en-US" dirty="0" err="1">
                <a:latin typeface="Calibri Light" panose="020F0302020204030204" pitchFamily="34" charset="0"/>
              </a:rPr>
              <a:t>Mun</a:t>
            </a:r>
            <a:r>
              <a:rPr lang="en-US" dirty="0">
                <a:latin typeface="Calibri Light" panose="020F0302020204030204" pitchFamily="34" charset="0"/>
              </a:rPr>
              <a:t> </a:t>
            </a:r>
            <a:r>
              <a:rPr lang="en-US" dirty="0" err="1">
                <a:latin typeface="Calibri Light" panose="020F0302020204030204" pitchFamily="34" charset="0"/>
              </a:rPr>
              <a:t>Choon</a:t>
            </a:r>
            <a:r>
              <a:rPr lang="en-US" dirty="0">
                <a:latin typeface="Calibri Light" panose="020F0302020204030204" pitchFamily="34" charset="0"/>
              </a:rPr>
              <a:t> Chan | NUS</a:t>
            </a:r>
            <a:endParaRPr lang="en-SG" dirty="0"/>
          </a:p>
        </p:txBody>
      </p:sp>
      <p:sp>
        <p:nvSpPr>
          <p:cNvPr id="14" name="Rectangle 13"/>
          <p:cNvSpPr/>
          <p:nvPr userDrawn="1"/>
        </p:nvSpPr>
        <p:spPr>
          <a:xfrm>
            <a:off x="11058402" y="6444734"/>
            <a:ext cx="1130438" cy="369332"/>
          </a:xfrm>
          <a:prstGeom prst="rect">
            <a:avLst/>
          </a:prstGeom>
        </p:spPr>
        <p:txBody>
          <a:bodyPr wrap="none">
            <a:spAutoFit/>
          </a:bodyPr>
          <a:lstStyle/>
          <a:p>
            <a:r>
              <a:rPr lang="en-US" dirty="0">
                <a:latin typeface="Calibri Light" panose="020F0302020204030204" pitchFamily="34" charset="0"/>
              </a:rPr>
              <a:t>IPSN 2018</a:t>
            </a:r>
            <a:endParaRPr lang="en-SG"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DE6C6C7-C3B1-864E-B055-5B91D5FC52AD}" type="datetime1">
              <a:rPr lang="en-SG" smtClean="0"/>
              <a:t>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266884-444E-B24C-8966-2962F6CE58A8}" type="datetime1">
              <a:rPr lang="en-SG" smtClean="0"/>
              <a:t>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15" name="TextBox 14">
            <a:extLst>
              <a:ext uri="{FF2B5EF4-FFF2-40B4-BE49-F238E27FC236}">
                <a16:creationId xmlns:a16="http://schemas.microsoft.com/office/drawing/2014/main" id="{FAC4AC55-17E3-BA46-A5B7-AE2105864087}"/>
              </a:ext>
            </a:extLst>
          </p:cNvPr>
          <p:cNvSpPr txBox="1"/>
          <p:nvPr userDrawn="1"/>
        </p:nvSpPr>
        <p:spPr>
          <a:xfrm>
            <a:off x="0" y="6445124"/>
            <a:ext cx="1322798" cy="369332"/>
          </a:xfrm>
          <a:prstGeom prst="rect">
            <a:avLst/>
          </a:prstGeom>
          <a:noFill/>
        </p:spPr>
        <p:txBody>
          <a:bodyPr wrap="none" rtlCol="0">
            <a:spAutoFit/>
          </a:bodyPr>
          <a:lstStyle/>
          <a:p>
            <a:r>
              <a:rPr lang="en-US" dirty="0">
                <a:latin typeface="Calibri Light" panose="020F0302020204030204" pitchFamily="34" charset="0"/>
              </a:rPr>
              <a:t>11 Apr 2018</a:t>
            </a:r>
            <a:endParaRPr lang="en-SG" dirty="0">
              <a:latin typeface="Calibri Light" panose="020F0302020204030204" pitchFamily="34" charset="0"/>
            </a:endParaRPr>
          </a:p>
        </p:txBody>
      </p:sp>
      <p:sp>
        <p:nvSpPr>
          <p:cNvPr id="16" name="Rectangle 15">
            <a:extLst>
              <a:ext uri="{FF2B5EF4-FFF2-40B4-BE49-F238E27FC236}">
                <a16:creationId xmlns:a16="http://schemas.microsoft.com/office/drawing/2014/main" id="{F2BCDF52-765D-9342-A4DB-2E350955CDE4}"/>
              </a:ext>
            </a:extLst>
          </p:cNvPr>
          <p:cNvSpPr/>
          <p:nvPr userDrawn="1"/>
        </p:nvSpPr>
        <p:spPr>
          <a:xfrm>
            <a:off x="4888007" y="6445124"/>
            <a:ext cx="2412840" cy="369332"/>
          </a:xfrm>
          <a:prstGeom prst="rect">
            <a:avLst/>
          </a:prstGeom>
        </p:spPr>
        <p:txBody>
          <a:bodyPr wrap="none">
            <a:spAutoFit/>
          </a:bodyPr>
          <a:lstStyle/>
          <a:p>
            <a:r>
              <a:rPr lang="en-US" dirty="0" err="1">
                <a:latin typeface="Calibri Light" panose="020F0302020204030204" pitchFamily="34" charset="0"/>
              </a:rPr>
              <a:t>Mun</a:t>
            </a:r>
            <a:r>
              <a:rPr lang="en-US" dirty="0">
                <a:latin typeface="Calibri Light" panose="020F0302020204030204" pitchFamily="34" charset="0"/>
              </a:rPr>
              <a:t> </a:t>
            </a:r>
            <a:r>
              <a:rPr lang="en-US" dirty="0" err="1">
                <a:latin typeface="Calibri Light" panose="020F0302020204030204" pitchFamily="34" charset="0"/>
              </a:rPr>
              <a:t>Choon</a:t>
            </a:r>
            <a:r>
              <a:rPr lang="en-US" dirty="0">
                <a:latin typeface="Calibri Light" panose="020F0302020204030204" pitchFamily="34" charset="0"/>
              </a:rPr>
              <a:t> Chan | NUS</a:t>
            </a:r>
            <a:endParaRPr lang="en-SG" dirty="0"/>
          </a:p>
        </p:txBody>
      </p:sp>
      <p:sp>
        <p:nvSpPr>
          <p:cNvPr id="17" name="Rectangle 16">
            <a:extLst>
              <a:ext uri="{FF2B5EF4-FFF2-40B4-BE49-F238E27FC236}">
                <a16:creationId xmlns:a16="http://schemas.microsoft.com/office/drawing/2014/main" id="{29E8D9DF-7DEE-EB4C-8386-AF350E3AB480}"/>
              </a:ext>
            </a:extLst>
          </p:cNvPr>
          <p:cNvSpPr/>
          <p:nvPr userDrawn="1"/>
        </p:nvSpPr>
        <p:spPr>
          <a:xfrm>
            <a:off x="11058402" y="6444734"/>
            <a:ext cx="1130438" cy="369332"/>
          </a:xfrm>
          <a:prstGeom prst="rect">
            <a:avLst/>
          </a:prstGeom>
        </p:spPr>
        <p:txBody>
          <a:bodyPr wrap="none">
            <a:spAutoFit/>
          </a:bodyPr>
          <a:lstStyle/>
          <a:p>
            <a:r>
              <a:rPr lang="en-US" dirty="0">
                <a:latin typeface="Calibri Light" panose="020F0302020204030204" pitchFamily="34" charset="0"/>
              </a:rPr>
              <a:t>IPSN 2018</a:t>
            </a:r>
            <a:endParaRPr lang="en-SG"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5"/>
          <p:cNvSpPr>
            <a:spLocks noGrp="1"/>
          </p:cNvSpPr>
          <p:nvPr>
            <p:ph type="sldNum" sz="quarter" idx="4"/>
          </p:nvPr>
        </p:nvSpPr>
        <p:spPr>
          <a:xfrm>
            <a:off x="10705485" y="178229"/>
            <a:ext cx="1306483" cy="365125"/>
          </a:xfrm>
          <a:prstGeom prst="rect">
            <a:avLst/>
          </a:prstGeom>
        </p:spPr>
        <p:txBody>
          <a:bodyPr vert="horz" lIns="91440" tIns="45720" rIns="91440" bIns="45720" rtlCol="0" anchor="ctr"/>
          <a:lstStyle>
            <a:lvl1pPr algn="r">
              <a:defRPr sz="1600">
                <a:solidFill>
                  <a:schemeClr val="tx1"/>
                </a:solidFill>
              </a:defRPr>
            </a:lvl1pPr>
          </a:lstStyle>
          <a:p>
            <a:fld id="{4FAB73BC-B049-4115-A692-8D63A059BFB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B789D0-6117-9D4E-86E9-2141773D6B48}" type="datetime1">
              <a:rPr lang="en-SG" smtClean="0"/>
              <a:t>22/3/18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B429D67-C887-E547-B743-8ED43139E53D}"/>
              </a:ext>
            </a:extLst>
          </p:cNvPr>
          <p:cNvSpPr txBox="1"/>
          <p:nvPr userDrawn="1"/>
        </p:nvSpPr>
        <p:spPr>
          <a:xfrm>
            <a:off x="0" y="6445124"/>
            <a:ext cx="1322798" cy="369332"/>
          </a:xfrm>
          <a:prstGeom prst="rect">
            <a:avLst/>
          </a:prstGeom>
          <a:noFill/>
        </p:spPr>
        <p:txBody>
          <a:bodyPr wrap="none" rtlCol="0">
            <a:spAutoFit/>
          </a:bodyPr>
          <a:lstStyle/>
          <a:p>
            <a:r>
              <a:rPr lang="en-US" dirty="0">
                <a:latin typeface="Calibri Light" panose="020F0302020204030204" pitchFamily="34" charset="0"/>
              </a:rPr>
              <a:t>11 Apr 2018</a:t>
            </a:r>
            <a:endParaRPr lang="en-SG" dirty="0">
              <a:latin typeface="Calibri Light" panose="020F0302020204030204" pitchFamily="34" charset="0"/>
            </a:endParaRPr>
          </a:p>
        </p:txBody>
      </p:sp>
      <p:sp>
        <p:nvSpPr>
          <p:cNvPr id="14" name="Rectangle 13">
            <a:extLst>
              <a:ext uri="{FF2B5EF4-FFF2-40B4-BE49-F238E27FC236}">
                <a16:creationId xmlns:a16="http://schemas.microsoft.com/office/drawing/2014/main" id="{ACB192D3-202A-DE40-AD77-DEFAF0B77427}"/>
              </a:ext>
            </a:extLst>
          </p:cNvPr>
          <p:cNvSpPr/>
          <p:nvPr userDrawn="1"/>
        </p:nvSpPr>
        <p:spPr>
          <a:xfrm>
            <a:off x="4888007" y="6445124"/>
            <a:ext cx="2412840" cy="369332"/>
          </a:xfrm>
          <a:prstGeom prst="rect">
            <a:avLst/>
          </a:prstGeom>
        </p:spPr>
        <p:txBody>
          <a:bodyPr wrap="none">
            <a:spAutoFit/>
          </a:bodyPr>
          <a:lstStyle/>
          <a:p>
            <a:r>
              <a:rPr lang="en-US" dirty="0" err="1">
                <a:latin typeface="Calibri Light" panose="020F0302020204030204" pitchFamily="34" charset="0"/>
              </a:rPr>
              <a:t>Mun</a:t>
            </a:r>
            <a:r>
              <a:rPr lang="en-US" dirty="0">
                <a:latin typeface="Calibri Light" panose="020F0302020204030204" pitchFamily="34" charset="0"/>
              </a:rPr>
              <a:t> </a:t>
            </a:r>
            <a:r>
              <a:rPr lang="en-US" dirty="0" err="1">
                <a:latin typeface="Calibri Light" panose="020F0302020204030204" pitchFamily="34" charset="0"/>
              </a:rPr>
              <a:t>Choon</a:t>
            </a:r>
            <a:r>
              <a:rPr lang="en-US" dirty="0">
                <a:latin typeface="Calibri Light" panose="020F0302020204030204" pitchFamily="34" charset="0"/>
              </a:rPr>
              <a:t> Chan | NUS</a:t>
            </a:r>
            <a:endParaRPr lang="en-SG" dirty="0"/>
          </a:p>
        </p:txBody>
      </p:sp>
      <p:sp>
        <p:nvSpPr>
          <p:cNvPr id="15" name="Rectangle 14">
            <a:extLst>
              <a:ext uri="{FF2B5EF4-FFF2-40B4-BE49-F238E27FC236}">
                <a16:creationId xmlns:a16="http://schemas.microsoft.com/office/drawing/2014/main" id="{462FBFBA-4CF1-C244-BB07-C287430DFC14}"/>
              </a:ext>
            </a:extLst>
          </p:cNvPr>
          <p:cNvSpPr/>
          <p:nvPr userDrawn="1"/>
        </p:nvSpPr>
        <p:spPr>
          <a:xfrm>
            <a:off x="11058402" y="6444734"/>
            <a:ext cx="1130438" cy="369332"/>
          </a:xfrm>
          <a:prstGeom prst="rect">
            <a:avLst/>
          </a:prstGeom>
        </p:spPr>
        <p:txBody>
          <a:bodyPr wrap="none">
            <a:spAutoFit/>
          </a:bodyPr>
          <a:lstStyle/>
          <a:p>
            <a:r>
              <a:rPr lang="en-US" dirty="0">
                <a:latin typeface="Calibri Light" panose="020F0302020204030204" pitchFamily="34" charset="0"/>
              </a:rPr>
              <a:t>IPSN 2018</a:t>
            </a:r>
            <a:endParaRPr lang="en-SG"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E64727-5269-6C48-A71C-9635A41888D0}" type="datetime1">
              <a:rPr lang="en-SG" smtClean="0"/>
              <a:t>22/3/18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14475D8-8EFC-BB45-9825-4965727B0C40}" type="datetime1">
              <a:rPr lang="en-SG" smtClean="0"/>
              <a:t>22/3/18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DC44D3F-ECB1-1843-BF28-25FF12F91BCD}" type="datetime1">
              <a:rPr lang="en-SG" smtClean="0"/>
              <a:t>22/3/18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64AC0FAA-403D-3848-ADE1-744A22B1FA32}" type="datetime1">
              <a:rPr lang="en-SG" smtClean="0"/>
              <a:t>22/3/18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
        <p:nvSpPr>
          <p:cNvPr id="13" name="TextBox 12">
            <a:extLst>
              <a:ext uri="{FF2B5EF4-FFF2-40B4-BE49-F238E27FC236}">
                <a16:creationId xmlns:a16="http://schemas.microsoft.com/office/drawing/2014/main" id="{78A8F752-83A6-E645-B673-002105DFBB46}"/>
              </a:ext>
            </a:extLst>
          </p:cNvPr>
          <p:cNvSpPr txBox="1"/>
          <p:nvPr userDrawn="1"/>
        </p:nvSpPr>
        <p:spPr>
          <a:xfrm>
            <a:off x="0" y="6445124"/>
            <a:ext cx="1322798" cy="369332"/>
          </a:xfrm>
          <a:prstGeom prst="rect">
            <a:avLst/>
          </a:prstGeom>
          <a:noFill/>
        </p:spPr>
        <p:txBody>
          <a:bodyPr wrap="none" rtlCol="0">
            <a:spAutoFit/>
          </a:bodyPr>
          <a:lstStyle/>
          <a:p>
            <a:r>
              <a:rPr lang="en-US" dirty="0">
                <a:latin typeface="Calibri Light" panose="020F0302020204030204" pitchFamily="34" charset="0"/>
              </a:rPr>
              <a:t>11 Apr 2018</a:t>
            </a:r>
            <a:endParaRPr lang="en-SG" dirty="0">
              <a:latin typeface="Calibri Light" panose="020F0302020204030204" pitchFamily="34" charset="0"/>
            </a:endParaRPr>
          </a:p>
        </p:txBody>
      </p:sp>
      <p:sp>
        <p:nvSpPr>
          <p:cNvPr id="14" name="Rectangle 13">
            <a:extLst>
              <a:ext uri="{FF2B5EF4-FFF2-40B4-BE49-F238E27FC236}">
                <a16:creationId xmlns:a16="http://schemas.microsoft.com/office/drawing/2014/main" id="{8878CDA3-444E-7E43-8DCE-D397D25613E1}"/>
              </a:ext>
            </a:extLst>
          </p:cNvPr>
          <p:cNvSpPr/>
          <p:nvPr userDrawn="1"/>
        </p:nvSpPr>
        <p:spPr>
          <a:xfrm>
            <a:off x="4888007" y="6445124"/>
            <a:ext cx="2412840" cy="369332"/>
          </a:xfrm>
          <a:prstGeom prst="rect">
            <a:avLst/>
          </a:prstGeom>
        </p:spPr>
        <p:txBody>
          <a:bodyPr wrap="none">
            <a:spAutoFit/>
          </a:bodyPr>
          <a:lstStyle/>
          <a:p>
            <a:r>
              <a:rPr lang="en-US" dirty="0" err="1">
                <a:latin typeface="Calibri Light" panose="020F0302020204030204" pitchFamily="34" charset="0"/>
              </a:rPr>
              <a:t>Mun</a:t>
            </a:r>
            <a:r>
              <a:rPr lang="en-US" dirty="0">
                <a:latin typeface="Calibri Light" panose="020F0302020204030204" pitchFamily="34" charset="0"/>
              </a:rPr>
              <a:t> </a:t>
            </a:r>
            <a:r>
              <a:rPr lang="en-US" dirty="0" err="1">
                <a:latin typeface="Calibri Light" panose="020F0302020204030204" pitchFamily="34" charset="0"/>
              </a:rPr>
              <a:t>Choon</a:t>
            </a:r>
            <a:r>
              <a:rPr lang="en-US" dirty="0">
                <a:latin typeface="Calibri Light" panose="020F0302020204030204" pitchFamily="34" charset="0"/>
              </a:rPr>
              <a:t> Chan | NUS</a:t>
            </a:r>
            <a:endParaRPr lang="en-SG" dirty="0"/>
          </a:p>
        </p:txBody>
      </p:sp>
      <p:sp>
        <p:nvSpPr>
          <p:cNvPr id="15" name="Rectangle 14">
            <a:extLst>
              <a:ext uri="{FF2B5EF4-FFF2-40B4-BE49-F238E27FC236}">
                <a16:creationId xmlns:a16="http://schemas.microsoft.com/office/drawing/2014/main" id="{60E9CF39-D777-D84E-BBBF-99EAF2F4C43C}"/>
              </a:ext>
            </a:extLst>
          </p:cNvPr>
          <p:cNvSpPr/>
          <p:nvPr userDrawn="1"/>
        </p:nvSpPr>
        <p:spPr>
          <a:xfrm>
            <a:off x="11058402" y="6444734"/>
            <a:ext cx="1130438" cy="369332"/>
          </a:xfrm>
          <a:prstGeom prst="rect">
            <a:avLst/>
          </a:prstGeom>
        </p:spPr>
        <p:txBody>
          <a:bodyPr wrap="none">
            <a:spAutoFit/>
          </a:bodyPr>
          <a:lstStyle/>
          <a:p>
            <a:r>
              <a:rPr lang="en-US" dirty="0">
                <a:latin typeface="Calibri Light" panose="020F0302020204030204" pitchFamily="34" charset="0"/>
              </a:rPr>
              <a:t>IPSN 2018</a:t>
            </a:r>
            <a:endParaRPr lang="en-SG"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D2BB7E4-2769-664B-8B6E-313AE6E645F8}" type="datetime1">
              <a:rPr lang="en-SG" smtClean="0"/>
              <a:t>22/3/18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a:t>
            </a:fld>
            <a:endParaRPr lang="en-US" dirty="0"/>
          </a:p>
        </p:txBody>
      </p:sp>
      <p:sp>
        <p:nvSpPr>
          <p:cNvPr id="13" name="TextBox 12">
            <a:extLst>
              <a:ext uri="{FF2B5EF4-FFF2-40B4-BE49-F238E27FC236}">
                <a16:creationId xmlns:a16="http://schemas.microsoft.com/office/drawing/2014/main" id="{33915613-0D3C-C640-B139-934477C0FA71}"/>
              </a:ext>
            </a:extLst>
          </p:cNvPr>
          <p:cNvSpPr txBox="1"/>
          <p:nvPr userDrawn="1"/>
        </p:nvSpPr>
        <p:spPr>
          <a:xfrm>
            <a:off x="0" y="6445124"/>
            <a:ext cx="1322798" cy="369332"/>
          </a:xfrm>
          <a:prstGeom prst="rect">
            <a:avLst/>
          </a:prstGeom>
          <a:noFill/>
        </p:spPr>
        <p:txBody>
          <a:bodyPr wrap="none" rtlCol="0">
            <a:spAutoFit/>
          </a:bodyPr>
          <a:lstStyle/>
          <a:p>
            <a:r>
              <a:rPr lang="en-US" dirty="0">
                <a:latin typeface="Calibri Light" panose="020F0302020204030204" pitchFamily="34" charset="0"/>
              </a:rPr>
              <a:t>11 Apr 2018</a:t>
            </a:r>
            <a:endParaRPr lang="en-SG" dirty="0">
              <a:latin typeface="Calibri Light" panose="020F0302020204030204" pitchFamily="34" charset="0"/>
            </a:endParaRPr>
          </a:p>
        </p:txBody>
      </p:sp>
      <p:sp>
        <p:nvSpPr>
          <p:cNvPr id="14" name="Rectangle 13">
            <a:extLst>
              <a:ext uri="{FF2B5EF4-FFF2-40B4-BE49-F238E27FC236}">
                <a16:creationId xmlns:a16="http://schemas.microsoft.com/office/drawing/2014/main" id="{77F9B3DA-CA37-8B47-8002-0D0D169AAEE6}"/>
              </a:ext>
            </a:extLst>
          </p:cNvPr>
          <p:cNvSpPr/>
          <p:nvPr userDrawn="1"/>
        </p:nvSpPr>
        <p:spPr>
          <a:xfrm>
            <a:off x="4888007" y="6445124"/>
            <a:ext cx="2412840" cy="369332"/>
          </a:xfrm>
          <a:prstGeom prst="rect">
            <a:avLst/>
          </a:prstGeom>
        </p:spPr>
        <p:txBody>
          <a:bodyPr wrap="none">
            <a:spAutoFit/>
          </a:bodyPr>
          <a:lstStyle/>
          <a:p>
            <a:r>
              <a:rPr lang="en-US" dirty="0" err="1">
                <a:latin typeface="Calibri Light" panose="020F0302020204030204" pitchFamily="34" charset="0"/>
              </a:rPr>
              <a:t>Mun</a:t>
            </a:r>
            <a:r>
              <a:rPr lang="en-US" dirty="0">
                <a:latin typeface="Calibri Light" panose="020F0302020204030204" pitchFamily="34" charset="0"/>
              </a:rPr>
              <a:t> </a:t>
            </a:r>
            <a:r>
              <a:rPr lang="en-US" dirty="0" err="1">
                <a:latin typeface="Calibri Light" panose="020F0302020204030204" pitchFamily="34" charset="0"/>
              </a:rPr>
              <a:t>Choon</a:t>
            </a:r>
            <a:r>
              <a:rPr lang="en-US" dirty="0">
                <a:latin typeface="Calibri Light" panose="020F0302020204030204" pitchFamily="34" charset="0"/>
              </a:rPr>
              <a:t> Chan | NUS</a:t>
            </a:r>
            <a:endParaRPr lang="en-SG" dirty="0"/>
          </a:p>
        </p:txBody>
      </p:sp>
      <p:sp>
        <p:nvSpPr>
          <p:cNvPr id="15" name="Rectangle 14">
            <a:extLst>
              <a:ext uri="{FF2B5EF4-FFF2-40B4-BE49-F238E27FC236}">
                <a16:creationId xmlns:a16="http://schemas.microsoft.com/office/drawing/2014/main" id="{59D69591-01EE-9D45-991F-943F704F772D}"/>
              </a:ext>
            </a:extLst>
          </p:cNvPr>
          <p:cNvSpPr/>
          <p:nvPr userDrawn="1"/>
        </p:nvSpPr>
        <p:spPr>
          <a:xfrm>
            <a:off x="11058402" y="6444734"/>
            <a:ext cx="1130438" cy="369332"/>
          </a:xfrm>
          <a:prstGeom prst="rect">
            <a:avLst/>
          </a:prstGeom>
        </p:spPr>
        <p:txBody>
          <a:bodyPr wrap="none">
            <a:spAutoFit/>
          </a:bodyPr>
          <a:lstStyle/>
          <a:p>
            <a:r>
              <a:rPr lang="en-US" dirty="0">
                <a:latin typeface="Calibri Light" panose="020F0302020204030204" pitchFamily="34" charset="0"/>
              </a:rPr>
              <a:t>IPSN 2018</a:t>
            </a:r>
            <a:endParaRPr lang="en-SG"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CA08B09-54DC-E442-A3E4-EBC1B9C8703B}" type="datetime1">
              <a:rPr lang="en-SG" smtClean="0"/>
              <a:t>22/3/18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
        <p:nvSpPr>
          <p:cNvPr id="13" name="TextBox 12">
            <a:extLst>
              <a:ext uri="{FF2B5EF4-FFF2-40B4-BE49-F238E27FC236}">
                <a16:creationId xmlns:a16="http://schemas.microsoft.com/office/drawing/2014/main" id="{572ADB86-8989-7A48-8C4A-219B1B1C9511}"/>
              </a:ext>
            </a:extLst>
          </p:cNvPr>
          <p:cNvSpPr txBox="1"/>
          <p:nvPr userDrawn="1"/>
        </p:nvSpPr>
        <p:spPr>
          <a:xfrm>
            <a:off x="0" y="6445124"/>
            <a:ext cx="1322798" cy="369332"/>
          </a:xfrm>
          <a:prstGeom prst="rect">
            <a:avLst/>
          </a:prstGeom>
          <a:noFill/>
        </p:spPr>
        <p:txBody>
          <a:bodyPr wrap="none" rtlCol="0">
            <a:spAutoFit/>
          </a:bodyPr>
          <a:lstStyle/>
          <a:p>
            <a:r>
              <a:rPr lang="en-US" dirty="0">
                <a:latin typeface="Calibri Light" panose="020F0302020204030204" pitchFamily="34" charset="0"/>
              </a:rPr>
              <a:t>11 Apr 2018</a:t>
            </a:r>
            <a:endParaRPr lang="en-SG" dirty="0">
              <a:latin typeface="Calibri Light" panose="020F0302020204030204" pitchFamily="34" charset="0"/>
            </a:endParaRPr>
          </a:p>
        </p:txBody>
      </p:sp>
      <p:sp>
        <p:nvSpPr>
          <p:cNvPr id="14" name="Rectangle 13">
            <a:extLst>
              <a:ext uri="{FF2B5EF4-FFF2-40B4-BE49-F238E27FC236}">
                <a16:creationId xmlns:a16="http://schemas.microsoft.com/office/drawing/2014/main" id="{695DDCFD-AA7E-B94C-B9F0-979AE358FAA7}"/>
              </a:ext>
            </a:extLst>
          </p:cNvPr>
          <p:cNvSpPr/>
          <p:nvPr userDrawn="1"/>
        </p:nvSpPr>
        <p:spPr>
          <a:xfrm>
            <a:off x="4888007" y="6445124"/>
            <a:ext cx="2412840" cy="369332"/>
          </a:xfrm>
          <a:prstGeom prst="rect">
            <a:avLst/>
          </a:prstGeom>
        </p:spPr>
        <p:txBody>
          <a:bodyPr wrap="none">
            <a:spAutoFit/>
          </a:bodyPr>
          <a:lstStyle/>
          <a:p>
            <a:r>
              <a:rPr lang="en-US" dirty="0" err="1">
                <a:latin typeface="Calibri Light" panose="020F0302020204030204" pitchFamily="34" charset="0"/>
              </a:rPr>
              <a:t>Mun</a:t>
            </a:r>
            <a:r>
              <a:rPr lang="en-US" dirty="0">
                <a:latin typeface="Calibri Light" panose="020F0302020204030204" pitchFamily="34" charset="0"/>
              </a:rPr>
              <a:t> </a:t>
            </a:r>
            <a:r>
              <a:rPr lang="en-US" dirty="0" err="1">
                <a:latin typeface="Calibri Light" panose="020F0302020204030204" pitchFamily="34" charset="0"/>
              </a:rPr>
              <a:t>Choon</a:t>
            </a:r>
            <a:r>
              <a:rPr lang="en-US" dirty="0">
                <a:latin typeface="Calibri Light" panose="020F0302020204030204" pitchFamily="34" charset="0"/>
              </a:rPr>
              <a:t> Chan | NUS</a:t>
            </a:r>
            <a:endParaRPr lang="en-SG" dirty="0"/>
          </a:p>
        </p:txBody>
      </p:sp>
      <p:sp>
        <p:nvSpPr>
          <p:cNvPr id="15" name="Rectangle 14">
            <a:extLst>
              <a:ext uri="{FF2B5EF4-FFF2-40B4-BE49-F238E27FC236}">
                <a16:creationId xmlns:a16="http://schemas.microsoft.com/office/drawing/2014/main" id="{2FA22B01-FA4D-974F-9883-5E34AE124B3A}"/>
              </a:ext>
            </a:extLst>
          </p:cNvPr>
          <p:cNvSpPr/>
          <p:nvPr userDrawn="1"/>
        </p:nvSpPr>
        <p:spPr>
          <a:xfrm>
            <a:off x="11058402" y="6444734"/>
            <a:ext cx="1130438" cy="369332"/>
          </a:xfrm>
          <a:prstGeom prst="rect">
            <a:avLst/>
          </a:prstGeom>
        </p:spPr>
        <p:txBody>
          <a:bodyPr wrap="none">
            <a:spAutoFit/>
          </a:bodyPr>
          <a:lstStyle/>
          <a:p>
            <a:r>
              <a:rPr lang="en-US" dirty="0">
                <a:latin typeface="Calibri Light" panose="020F0302020204030204" pitchFamily="34" charset="0"/>
              </a:rPr>
              <a:t>IPSN 2018</a:t>
            </a:r>
            <a:endParaRPr lang="en-SG"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SG"/>
          </a:p>
        </p:txBody>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04F6DA9-D34B-5E41-9B55-AF02FAE90B82}" type="datetime1">
              <a:rPr lang="en-SG" smtClean="0"/>
              <a:t>22/3/18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705485" y="178229"/>
            <a:ext cx="1306483" cy="365125"/>
          </a:xfrm>
          <a:prstGeom prst="rect">
            <a:avLst/>
          </a:prstGeom>
        </p:spPr>
        <p:txBody>
          <a:bodyPr vert="horz" lIns="91440" tIns="45720" rIns="91440" bIns="45720" rtlCol="0" anchor="ctr"/>
          <a:lstStyle>
            <a:lvl1pPr algn="r">
              <a:defRPr sz="1600">
                <a:solidFill>
                  <a:schemeClr val="tx1"/>
                </a:solidFill>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42798E9-CBAD-974C-9AB0-A8A5B442C18D}"/>
              </a:ext>
            </a:extLst>
          </p:cNvPr>
          <p:cNvSpPr txBox="1"/>
          <p:nvPr userDrawn="1"/>
        </p:nvSpPr>
        <p:spPr>
          <a:xfrm>
            <a:off x="0" y="6445124"/>
            <a:ext cx="1322798" cy="369332"/>
          </a:xfrm>
          <a:prstGeom prst="rect">
            <a:avLst/>
          </a:prstGeom>
          <a:noFill/>
        </p:spPr>
        <p:txBody>
          <a:bodyPr wrap="none" rtlCol="0">
            <a:spAutoFit/>
          </a:bodyPr>
          <a:lstStyle/>
          <a:p>
            <a:r>
              <a:rPr lang="en-US" dirty="0">
                <a:latin typeface="Calibri Light" panose="020F0302020204030204" pitchFamily="34" charset="0"/>
              </a:rPr>
              <a:t>11 Apr 2018</a:t>
            </a:r>
            <a:endParaRPr lang="en-SG" dirty="0">
              <a:latin typeface="Calibri Light" panose="020F0302020204030204" pitchFamily="34" charset="0"/>
            </a:endParaRPr>
          </a:p>
        </p:txBody>
      </p:sp>
      <p:sp>
        <p:nvSpPr>
          <p:cNvPr id="17" name="Rectangle 16">
            <a:extLst>
              <a:ext uri="{FF2B5EF4-FFF2-40B4-BE49-F238E27FC236}">
                <a16:creationId xmlns:a16="http://schemas.microsoft.com/office/drawing/2014/main" id="{E03C742E-670B-054E-8C0E-FD7124D30C67}"/>
              </a:ext>
            </a:extLst>
          </p:cNvPr>
          <p:cNvSpPr/>
          <p:nvPr userDrawn="1"/>
        </p:nvSpPr>
        <p:spPr>
          <a:xfrm>
            <a:off x="4888007" y="6445124"/>
            <a:ext cx="2412840" cy="369332"/>
          </a:xfrm>
          <a:prstGeom prst="rect">
            <a:avLst/>
          </a:prstGeom>
        </p:spPr>
        <p:txBody>
          <a:bodyPr wrap="none">
            <a:spAutoFit/>
          </a:bodyPr>
          <a:lstStyle/>
          <a:p>
            <a:r>
              <a:rPr lang="en-US" dirty="0" err="1">
                <a:latin typeface="Calibri Light" panose="020F0302020204030204" pitchFamily="34" charset="0"/>
              </a:rPr>
              <a:t>Mun</a:t>
            </a:r>
            <a:r>
              <a:rPr lang="en-US" dirty="0">
                <a:latin typeface="Calibri Light" panose="020F0302020204030204" pitchFamily="34" charset="0"/>
              </a:rPr>
              <a:t> </a:t>
            </a:r>
            <a:r>
              <a:rPr lang="en-US" dirty="0" err="1">
                <a:latin typeface="Calibri Light" panose="020F0302020204030204" pitchFamily="34" charset="0"/>
              </a:rPr>
              <a:t>Choon</a:t>
            </a:r>
            <a:r>
              <a:rPr lang="en-US" dirty="0">
                <a:latin typeface="Calibri Light" panose="020F0302020204030204" pitchFamily="34" charset="0"/>
              </a:rPr>
              <a:t> Chan | NUS</a:t>
            </a:r>
            <a:endParaRPr lang="en-SG" dirty="0"/>
          </a:p>
        </p:txBody>
      </p:sp>
      <p:sp>
        <p:nvSpPr>
          <p:cNvPr id="18" name="Rectangle 17">
            <a:extLst>
              <a:ext uri="{FF2B5EF4-FFF2-40B4-BE49-F238E27FC236}">
                <a16:creationId xmlns:a16="http://schemas.microsoft.com/office/drawing/2014/main" id="{38BC6C6D-372F-3740-B338-90A7C9E0BC38}"/>
              </a:ext>
            </a:extLst>
          </p:cNvPr>
          <p:cNvSpPr/>
          <p:nvPr userDrawn="1"/>
        </p:nvSpPr>
        <p:spPr>
          <a:xfrm>
            <a:off x="11058402" y="6444734"/>
            <a:ext cx="1130438" cy="369332"/>
          </a:xfrm>
          <a:prstGeom prst="rect">
            <a:avLst/>
          </a:prstGeom>
        </p:spPr>
        <p:txBody>
          <a:bodyPr wrap="none">
            <a:spAutoFit/>
          </a:bodyPr>
          <a:lstStyle/>
          <a:p>
            <a:r>
              <a:rPr lang="en-US" dirty="0">
                <a:latin typeface="Calibri Light" panose="020F0302020204030204" pitchFamily="34" charset="0"/>
              </a:rPr>
              <a:t>IPSN 2018</a:t>
            </a:r>
            <a:endParaRPr lang="en-SG"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2.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2.tiff"/><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notesSlide" Target="../notesSlides/notesSlide2.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tiff"/><Relationship Id="rId5" Type="http://schemas.openxmlformats.org/officeDocument/2006/relationships/image" Target="../media/image30.emf"/><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emf"/><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3.tiff"/><Relationship Id="rId5" Type="http://schemas.openxmlformats.org/officeDocument/2006/relationships/image" Target="../media/image12.tiff"/><Relationship Id="rId4" Type="http://schemas.openxmlformats.org/officeDocument/2006/relationships/image" Target="../media/image11.tif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0AB33AD-0160-A349-AA15-DAE10B5CA61D}"/>
              </a:ext>
            </a:extLst>
          </p:cNvPr>
          <p:cNvPicPr>
            <a:picLocks noChangeAspect="1"/>
          </p:cNvPicPr>
          <p:nvPr/>
        </p:nvPicPr>
        <p:blipFill>
          <a:blip r:embed="rId3">
            <a:alphaModFix amt="20000"/>
          </a:blip>
          <a:stretch>
            <a:fillRect/>
          </a:stretch>
        </p:blipFill>
        <p:spPr>
          <a:xfrm>
            <a:off x="2631544" y="1112118"/>
            <a:ext cx="6500733" cy="3183691"/>
          </a:xfrm>
          <a:prstGeom prst="rect">
            <a:avLst/>
          </a:prstGeom>
        </p:spPr>
      </p:pic>
      <p:sp>
        <p:nvSpPr>
          <p:cNvPr id="7" name="Rectangle 6"/>
          <p:cNvSpPr/>
          <p:nvPr/>
        </p:nvSpPr>
        <p:spPr>
          <a:xfrm>
            <a:off x="0" y="0"/>
            <a:ext cx="12192000" cy="951720"/>
          </a:xfrm>
          <a:prstGeom prst="rect">
            <a:avLst/>
          </a:prstGeom>
          <a:solidFill>
            <a:srgbClr val="BD582B"/>
          </a:solidFill>
          <a:ln w="381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6000" dirty="0">
                <a:solidFill>
                  <a:schemeClr val="bg1"/>
                </a:solidFill>
                <a:latin typeface="Calibri Light" panose="020F0302020204030204" pitchFamily="34" charset="0"/>
              </a:rPr>
              <a:t>CODECAST</a:t>
            </a:r>
            <a:endParaRPr lang="en-SG" sz="6000" dirty="0">
              <a:solidFill>
                <a:schemeClr val="bg1"/>
              </a:solidFill>
              <a:latin typeface="Calibri Light" panose="020F0302020204030204" pitchFamily="34" charset="0"/>
            </a:endParaRPr>
          </a:p>
        </p:txBody>
      </p:sp>
      <p:sp>
        <p:nvSpPr>
          <p:cNvPr id="3" name="TextBox 2"/>
          <p:cNvSpPr txBox="1"/>
          <p:nvPr/>
        </p:nvSpPr>
        <p:spPr>
          <a:xfrm>
            <a:off x="3229165" y="4112032"/>
            <a:ext cx="5311069" cy="461665"/>
          </a:xfrm>
          <a:prstGeom prst="rect">
            <a:avLst/>
          </a:prstGeom>
          <a:noFill/>
        </p:spPr>
        <p:txBody>
          <a:bodyPr wrap="none" rtlCol="0">
            <a:spAutoFit/>
          </a:bodyPr>
          <a:lstStyle/>
          <a:p>
            <a:pPr algn="ctr"/>
            <a:r>
              <a:rPr lang="en-US" sz="2400" dirty="0">
                <a:solidFill>
                  <a:schemeClr val="tx1">
                    <a:lumMod val="75000"/>
                    <a:lumOff val="25000"/>
                  </a:schemeClr>
                </a:solidFill>
                <a:latin typeface="Calibri Light" panose="020F0302020204030204" pitchFamily="34" charset="0"/>
              </a:rPr>
              <a:t>Mobashir Mohammad   </a:t>
            </a:r>
            <a:r>
              <a:rPr lang="en-US" sz="2400" b="1" dirty="0" err="1">
                <a:solidFill>
                  <a:schemeClr val="tx1">
                    <a:lumMod val="75000"/>
                    <a:lumOff val="25000"/>
                  </a:schemeClr>
                </a:solidFill>
                <a:latin typeface="Calibri Light" panose="020F0302020204030204" pitchFamily="34" charset="0"/>
              </a:rPr>
              <a:t>Mun</a:t>
            </a:r>
            <a:r>
              <a:rPr lang="en-US" sz="2400" b="1" dirty="0">
                <a:solidFill>
                  <a:schemeClr val="tx1">
                    <a:lumMod val="75000"/>
                    <a:lumOff val="25000"/>
                  </a:schemeClr>
                </a:solidFill>
                <a:latin typeface="Calibri Light" panose="020F0302020204030204" pitchFamily="34" charset="0"/>
              </a:rPr>
              <a:t> </a:t>
            </a:r>
            <a:r>
              <a:rPr lang="en-US" sz="2400" b="1" dirty="0" err="1">
                <a:solidFill>
                  <a:schemeClr val="tx1">
                    <a:lumMod val="75000"/>
                    <a:lumOff val="25000"/>
                  </a:schemeClr>
                </a:solidFill>
                <a:latin typeface="Calibri Light" panose="020F0302020204030204" pitchFamily="34" charset="0"/>
              </a:rPr>
              <a:t>Choon</a:t>
            </a:r>
            <a:r>
              <a:rPr lang="en-US" sz="2400" b="1" dirty="0">
                <a:solidFill>
                  <a:schemeClr val="tx1">
                    <a:lumMod val="75000"/>
                    <a:lumOff val="25000"/>
                  </a:schemeClr>
                </a:solidFill>
                <a:latin typeface="Calibri Light" panose="020F0302020204030204" pitchFamily="34" charset="0"/>
              </a:rPr>
              <a:t> Chan</a:t>
            </a:r>
          </a:p>
        </p:txBody>
      </p:sp>
      <p:pic>
        <p:nvPicPr>
          <p:cNvPr id="10" name="Picture 9"/>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225867" y="4811501"/>
            <a:ext cx="4429496" cy="1341913"/>
          </a:xfrm>
          <a:prstGeom prst="rect">
            <a:avLst/>
          </a:prstGeom>
        </p:spPr>
      </p:pic>
      <p:sp>
        <p:nvSpPr>
          <p:cNvPr id="15" name="Rectangle 14"/>
          <p:cNvSpPr/>
          <p:nvPr/>
        </p:nvSpPr>
        <p:spPr>
          <a:xfrm>
            <a:off x="0" y="940590"/>
            <a:ext cx="12192000" cy="140066"/>
          </a:xfrm>
          <a:prstGeom prst="rect">
            <a:avLst/>
          </a:prstGeom>
          <a:solidFill>
            <a:srgbClr val="E48312"/>
          </a:solidFill>
          <a:ln w="381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SG" sz="6000" dirty="0">
              <a:solidFill>
                <a:schemeClr val="tx1"/>
              </a:solidFill>
              <a:latin typeface="Calibri Light" panose="020F0302020204030204" pitchFamily="34" charset="0"/>
            </a:endParaRPr>
          </a:p>
        </p:txBody>
      </p:sp>
      <p:sp>
        <p:nvSpPr>
          <p:cNvPr id="11" name="TextBox 10"/>
          <p:cNvSpPr txBox="1"/>
          <p:nvPr/>
        </p:nvSpPr>
        <p:spPr>
          <a:xfrm>
            <a:off x="832703" y="2081162"/>
            <a:ext cx="10526023" cy="1323439"/>
          </a:xfrm>
          <a:prstGeom prst="rect">
            <a:avLst/>
          </a:prstGeom>
          <a:noFill/>
        </p:spPr>
        <p:txBody>
          <a:bodyPr wrap="none" rtlCol="0">
            <a:spAutoFit/>
          </a:bodyPr>
          <a:lstStyle/>
          <a:p>
            <a:pPr algn="ctr"/>
            <a:r>
              <a:rPr lang="en-SG" sz="4000" b="1" dirty="0">
                <a:solidFill>
                  <a:srgbClr val="BD582B"/>
                </a:solidFill>
                <a:latin typeface="+mj-lt"/>
              </a:rPr>
              <a:t>Supporting Data Driven In-Network Processing for </a:t>
            </a:r>
          </a:p>
          <a:p>
            <a:pPr algn="ctr"/>
            <a:r>
              <a:rPr lang="en-SG" sz="4000" b="1" dirty="0">
                <a:solidFill>
                  <a:srgbClr val="BD582B"/>
                </a:solidFill>
                <a:latin typeface="+mj-lt"/>
              </a:rPr>
              <a:t>Low-Power Wireless Sensor Networks</a:t>
            </a:r>
          </a:p>
        </p:txBody>
      </p:sp>
      <p:sp>
        <p:nvSpPr>
          <p:cNvPr id="6" name="Slide Number Placeholder 5"/>
          <p:cNvSpPr>
            <a:spLocks noGrp="1"/>
          </p:cNvSpPr>
          <p:nvPr>
            <p:ph type="sldNum" sz="quarter" idx="12"/>
          </p:nvPr>
        </p:nvSpPr>
        <p:spPr/>
        <p:txBody>
          <a:bodyPr/>
          <a:lstStyle/>
          <a:p>
            <a:fld id="{4FAB73BC-B049-4115-A692-8D63A059BFB8}" type="slidenum">
              <a:rPr lang="en-US" smtClean="0"/>
              <a:t>1</a:t>
            </a:fld>
            <a:endParaRPr lang="en-US" dirty="0"/>
          </a:p>
        </p:txBody>
      </p:sp>
      <p:pic>
        <p:nvPicPr>
          <p:cNvPr id="9" name="Picture 8">
            <a:extLst>
              <a:ext uri="{FF2B5EF4-FFF2-40B4-BE49-F238E27FC236}">
                <a16:creationId xmlns:a16="http://schemas.microsoft.com/office/drawing/2014/main" id="{77480459-6B43-DF44-9ED0-A7A8ADC6A343}"/>
              </a:ext>
            </a:extLst>
          </p:cNvPr>
          <p:cNvPicPr>
            <a:picLocks noChangeAspect="1"/>
          </p:cNvPicPr>
          <p:nvPr/>
        </p:nvPicPr>
        <p:blipFill rotWithShape="1">
          <a:blip r:embed="rId5"/>
          <a:srcRect t="36239" b="37094"/>
          <a:stretch/>
        </p:blipFill>
        <p:spPr>
          <a:xfrm>
            <a:off x="1390403" y="4780039"/>
            <a:ext cx="5150157" cy="1373375"/>
          </a:xfrm>
          <a:prstGeom prst="rect">
            <a:avLst/>
          </a:prstGeom>
        </p:spPr>
      </p:pic>
    </p:spTree>
    <p:extLst>
      <p:ext uri="{BB962C8B-B14F-4D97-AF65-F5344CB8AC3E}">
        <p14:creationId xmlns:p14="http://schemas.microsoft.com/office/powerpoint/2010/main" val="524293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3" name="Content Placeholder 2"/>
          <p:cNvSpPr>
            <a:spLocks noGrp="1"/>
          </p:cNvSpPr>
          <p:nvPr>
            <p:ph idx="1"/>
          </p:nvPr>
        </p:nvSpPr>
        <p:spPr>
          <a:xfrm>
            <a:off x="1097280" y="1945746"/>
            <a:ext cx="10058400" cy="4097866"/>
          </a:xfrm>
        </p:spPr>
        <p:txBody>
          <a:bodyPr>
            <a:normAutofit/>
          </a:bodyPr>
          <a:lstStyle/>
          <a:p>
            <a:pPr algn="ctr"/>
            <a:r>
              <a:rPr lang="en-US" sz="4400" dirty="0">
                <a:latin typeface="Calibri Light" charset="0"/>
                <a:ea typeface="Calibri Light" charset="0"/>
                <a:cs typeface="Calibri Light" charset="0"/>
              </a:rPr>
              <a:t>A</a:t>
            </a:r>
          </a:p>
          <a:p>
            <a:pPr marL="201168" lvl="1" indent="0" algn="ctr">
              <a:buNone/>
            </a:pPr>
            <a:r>
              <a:rPr lang="en-US" sz="6000" dirty="0">
                <a:solidFill>
                  <a:srgbClr val="E48312"/>
                </a:solidFill>
                <a:latin typeface="Calibri Light" charset="0"/>
                <a:ea typeface="Calibri Light" charset="0"/>
                <a:cs typeface="Calibri Light" charset="0"/>
              </a:rPr>
              <a:t>High throughput</a:t>
            </a:r>
          </a:p>
          <a:p>
            <a:pPr marL="201168" lvl="1" indent="0" algn="ctr">
              <a:buNone/>
            </a:pPr>
            <a:r>
              <a:rPr lang="en-US" sz="6000" dirty="0">
                <a:solidFill>
                  <a:srgbClr val="E48312"/>
                </a:solidFill>
                <a:latin typeface="Calibri Light" charset="0"/>
                <a:ea typeface="Calibri Light" charset="0"/>
                <a:cs typeface="Calibri Light" charset="0"/>
              </a:rPr>
              <a:t>Reliable</a:t>
            </a:r>
          </a:p>
          <a:p>
            <a:pPr marL="201168" lvl="1" indent="0" algn="ctr">
              <a:buNone/>
            </a:pPr>
            <a:r>
              <a:rPr lang="en-US" sz="6000" dirty="0">
                <a:solidFill>
                  <a:srgbClr val="E48312"/>
                </a:solidFill>
                <a:latin typeface="Calibri Light" charset="0"/>
                <a:ea typeface="Calibri Light" charset="0"/>
                <a:cs typeface="Calibri Light" charset="0"/>
              </a:rPr>
              <a:t>Low latency</a:t>
            </a:r>
            <a:endParaRPr lang="en-US" sz="3400" dirty="0">
              <a:solidFill>
                <a:srgbClr val="E48312"/>
              </a:solidFill>
              <a:latin typeface="Calibri Light" charset="0"/>
              <a:ea typeface="Calibri Light" charset="0"/>
              <a:cs typeface="Calibri Light" charset="0"/>
            </a:endParaRPr>
          </a:p>
          <a:p>
            <a:pPr marL="201168" lvl="1" indent="0" algn="ctr">
              <a:buNone/>
            </a:pPr>
            <a:r>
              <a:rPr lang="en-US" sz="4000" dirty="0">
                <a:latin typeface="Calibri Light" charset="0"/>
                <a:ea typeface="Calibri Light" charset="0"/>
                <a:cs typeface="Calibri Light" charset="0"/>
              </a:rPr>
              <a:t>Many-to-Many communication protocol</a:t>
            </a:r>
          </a:p>
        </p:txBody>
      </p:sp>
      <p:sp>
        <p:nvSpPr>
          <p:cNvPr id="4" name="Slide Number Placeholder 3"/>
          <p:cNvSpPr>
            <a:spLocks noGrp="1"/>
          </p:cNvSpPr>
          <p:nvPr>
            <p:ph type="sldNum" sz="quarter" idx="4"/>
          </p:nvPr>
        </p:nvSpPr>
        <p:spPr/>
        <p:txBody>
          <a:bodyPr/>
          <a:lstStyle/>
          <a:p>
            <a:fld id="{4FAB73BC-B049-4115-A692-8D63A059BFB8}" type="slidenum">
              <a:rPr lang="en-US" smtClean="0"/>
              <a:pPr/>
              <a:t>10</a:t>
            </a:fld>
            <a:endParaRPr lang="en-US" dirty="0"/>
          </a:p>
        </p:txBody>
      </p:sp>
    </p:spTree>
    <p:extLst>
      <p:ext uri="{BB962C8B-B14F-4D97-AF65-F5344CB8AC3E}">
        <p14:creationId xmlns:p14="http://schemas.microsoft.com/office/powerpoint/2010/main" val="967675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r>
              <a:rPr lang="en-US" dirty="0"/>
              <a:t>: Toy Example</a:t>
            </a:r>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24180" y="2006600"/>
            <a:ext cx="5181600" cy="41275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591300" y="2006600"/>
            <a:ext cx="5245100" cy="41275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698490" y="3670300"/>
            <a:ext cx="800100" cy="800100"/>
          </a:xfrm>
          <a:prstGeom prst="rect">
            <a:avLst/>
          </a:prstGeom>
        </p:spPr>
      </p:pic>
      <p:sp>
        <p:nvSpPr>
          <p:cNvPr id="3" name="Slide Number Placeholder 2"/>
          <p:cNvSpPr>
            <a:spLocks noGrp="1"/>
          </p:cNvSpPr>
          <p:nvPr>
            <p:ph type="sldNum" sz="quarter" idx="4"/>
          </p:nvPr>
        </p:nvSpPr>
        <p:spPr/>
        <p:txBody>
          <a:bodyPr/>
          <a:lstStyle/>
          <a:p>
            <a:fld id="{4FAB73BC-B049-4115-A692-8D63A059BFB8}" type="slidenum">
              <a:rPr lang="en-US" smtClean="0"/>
              <a:pPr/>
              <a:t>11</a:t>
            </a:fld>
            <a:endParaRPr lang="en-US" dirty="0"/>
          </a:p>
        </p:txBody>
      </p:sp>
    </p:spTree>
    <p:extLst>
      <p:ext uri="{BB962C8B-B14F-4D97-AF65-F5344CB8AC3E}">
        <p14:creationId xmlns:p14="http://schemas.microsoft.com/office/powerpoint/2010/main" val="834621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88615"/>
            <a:ext cx="12192000" cy="5349775"/>
          </a:xfrm>
          <a:prstGeom prst="rect">
            <a:avLst/>
          </a:prstGeom>
        </p:spPr>
      </p:pic>
      <p:sp>
        <p:nvSpPr>
          <p:cNvPr id="4" name="Rectangle 3"/>
          <p:cNvSpPr/>
          <p:nvPr/>
        </p:nvSpPr>
        <p:spPr>
          <a:xfrm>
            <a:off x="2514601" y="2784821"/>
            <a:ext cx="7400924" cy="355356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4274892" y="280729"/>
            <a:ext cx="3642216" cy="707886"/>
          </a:xfrm>
          <a:prstGeom prst="rect">
            <a:avLst/>
          </a:prstGeom>
        </p:spPr>
        <p:txBody>
          <a:bodyPr wrap="none">
            <a:spAutoFit/>
          </a:bodyPr>
          <a:lstStyle/>
          <a:p>
            <a:r>
              <a:rPr lang="en-US" sz="4000" dirty="0">
                <a:latin typeface="+mj-lt"/>
              </a:rPr>
              <a:t>Simple Multicast</a:t>
            </a:r>
          </a:p>
        </p:txBody>
      </p:sp>
      <p:sp>
        <p:nvSpPr>
          <p:cNvPr id="10" name="Rectangle 9"/>
          <p:cNvSpPr/>
          <p:nvPr/>
        </p:nvSpPr>
        <p:spPr>
          <a:xfrm>
            <a:off x="2214564" y="3766515"/>
            <a:ext cx="7400924" cy="217708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pPr/>
              <a:t>12</a:t>
            </a:fld>
            <a:endParaRPr lang="en-US" dirty="0"/>
          </a:p>
        </p:txBody>
      </p:sp>
    </p:spTree>
    <p:extLst>
      <p:ext uri="{BB962C8B-B14F-4D97-AF65-F5344CB8AC3E}">
        <p14:creationId xmlns:p14="http://schemas.microsoft.com/office/powerpoint/2010/main" val="114166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88615"/>
            <a:ext cx="12192000" cy="5349775"/>
          </a:xfrm>
          <a:prstGeom prst="rect">
            <a:avLst/>
          </a:prstGeom>
        </p:spPr>
      </p:pic>
      <p:sp>
        <p:nvSpPr>
          <p:cNvPr id="4" name="Rectangle 3"/>
          <p:cNvSpPr/>
          <p:nvPr/>
        </p:nvSpPr>
        <p:spPr>
          <a:xfrm>
            <a:off x="2514601" y="4543425"/>
            <a:ext cx="7400924" cy="179496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Rectangle 8"/>
          <p:cNvSpPr/>
          <p:nvPr/>
        </p:nvSpPr>
        <p:spPr>
          <a:xfrm>
            <a:off x="4324104" y="280729"/>
            <a:ext cx="3543791" cy="707886"/>
          </a:xfrm>
          <a:prstGeom prst="rect">
            <a:avLst/>
          </a:prstGeom>
        </p:spPr>
        <p:txBody>
          <a:bodyPr wrap="none">
            <a:spAutoFit/>
          </a:bodyPr>
          <a:lstStyle/>
          <a:p>
            <a:r>
              <a:rPr lang="en-US" sz="4000" dirty="0">
                <a:latin typeface="+mj-lt"/>
              </a:rPr>
              <a:t>Network Coding</a:t>
            </a:r>
          </a:p>
        </p:txBody>
      </p:sp>
      <p:sp>
        <p:nvSpPr>
          <p:cNvPr id="6" name="Rectangle 5"/>
          <p:cNvSpPr/>
          <p:nvPr/>
        </p:nvSpPr>
        <p:spPr>
          <a:xfrm>
            <a:off x="2243140" y="3762067"/>
            <a:ext cx="414336" cy="215741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4FAB73BC-B049-4115-A692-8D63A059BFB8}" type="slidenum">
              <a:rPr lang="en-US" smtClean="0"/>
              <a:pPr/>
              <a:t>13</a:t>
            </a:fld>
            <a:endParaRPr lang="en-US" dirty="0"/>
          </a:p>
        </p:txBody>
      </p:sp>
    </p:spTree>
    <p:extLst>
      <p:ext uri="{BB962C8B-B14F-4D97-AF65-F5344CB8AC3E}">
        <p14:creationId xmlns:p14="http://schemas.microsoft.com/office/powerpoint/2010/main" val="1093687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988615"/>
            <a:ext cx="12192000" cy="5349775"/>
          </a:xfrm>
          <a:prstGeom prst="rect">
            <a:avLst/>
          </a:prstGeom>
        </p:spPr>
      </p:pic>
      <p:sp>
        <p:nvSpPr>
          <p:cNvPr id="9" name="Rectangle 8"/>
          <p:cNvSpPr/>
          <p:nvPr/>
        </p:nvSpPr>
        <p:spPr>
          <a:xfrm>
            <a:off x="5057157" y="280729"/>
            <a:ext cx="2077685" cy="707886"/>
          </a:xfrm>
          <a:prstGeom prst="rect">
            <a:avLst/>
          </a:prstGeom>
        </p:spPr>
        <p:txBody>
          <a:bodyPr wrap="none">
            <a:spAutoFit/>
          </a:bodyPr>
          <a:lstStyle/>
          <a:p>
            <a:r>
              <a:rPr lang="en-US" sz="4000" dirty="0" err="1">
                <a:latin typeface="+mj-lt"/>
              </a:rPr>
              <a:t>Codecast</a:t>
            </a:r>
            <a:endParaRPr lang="en-US" sz="4000" dirty="0">
              <a:latin typeface="+mj-lt"/>
            </a:endParaRPr>
          </a:p>
        </p:txBody>
      </p:sp>
      <p:sp>
        <p:nvSpPr>
          <p:cNvPr id="3" name="Slide Number Placeholder 2"/>
          <p:cNvSpPr>
            <a:spLocks noGrp="1"/>
          </p:cNvSpPr>
          <p:nvPr>
            <p:ph type="sldNum" sz="quarter" idx="12"/>
          </p:nvPr>
        </p:nvSpPr>
        <p:spPr/>
        <p:txBody>
          <a:bodyPr/>
          <a:lstStyle/>
          <a:p>
            <a:fld id="{4FAB73BC-B049-4115-A692-8D63A059BFB8}" type="slidenum">
              <a:rPr lang="en-US" smtClean="0"/>
              <a:pPr/>
              <a:t>14</a:t>
            </a:fld>
            <a:endParaRPr lang="en-US" dirty="0"/>
          </a:p>
        </p:txBody>
      </p:sp>
    </p:spTree>
    <p:extLst>
      <p:ext uri="{BB962C8B-B14F-4D97-AF65-F5344CB8AC3E}">
        <p14:creationId xmlns:p14="http://schemas.microsoft.com/office/powerpoint/2010/main" val="1288571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1450757"/>
          </a:xfrm>
        </p:spPr>
        <p:txBody>
          <a:bodyPr/>
          <a:lstStyle/>
          <a:p>
            <a:r>
              <a:rPr lang="en-US" dirty="0" err="1"/>
              <a:t>Codecast</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654358" y="1737360"/>
            <a:ext cx="6012589" cy="4560396"/>
          </a:xfrm>
        </p:spPr>
      </p:pic>
      <p:sp>
        <p:nvSpPr>
          <p:cNvPr id="9" name="TextBox 8"/>
          <p:cNvSpPr txBox="1"/>
          <p:nvPr/>
        </p:nvSpPr>
        <p:spPr>
          <a:xfrm>
            <a:off x="7472353" y="3386108"/>
            <a:ext cx="4171950" cy="400110"/>
          </a:xfrm>
          <a:prstGeom prst="rect">
            <a:avLst/>
          </a:prstGeom>
          <a:noFill/>
        </p:spPr>
        <p:txBody>
          <a:bodyPr wrap="square" rtlCol="0">
            <a:spAutoFit/>
          </a:bodyPr>
          <a:lstStyle/>
          <a:p>
            <a:r>
              <a:rPr lang="en-US" sz="2000" dirty="0">
                <a:solidFill>
                  <a:schemeClr val="tx1">
                    <a:lumMod val="75000"/>
                    <a:lumOff val="25000"/>
                  </a:schemeClr>
                </a:solidFill>
                <a:latin typeface="Calibri Light" charset="0"/>
                <a:ea typeface="Calibri Light" charset="0"/>
                <a:cs typeface="Calibri Light" charset="0"/>
              </a:rPr>
              <a:t>Alternating Synchronous TX/RX</a:t>
            </a:r>
          </a:p>
        </p:txBody>
      </p:sp>
      <p:cxnSp>
        <p:nvCxnSpPr>
          <p:cNvPr id="10" name="Straight Arrow Connector 9"/>
          <p:cNvCxnSpPr/>
          <p:nvPr/>
        </p:nvCxnSpPr>
        <p:spPr>
          <a:xfrm>
            <a:off x="6666947" y="3574262"/>
            <a:ext cx="805406" cy="119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ight Brace 11"/>
          <p:cNvSpPr/>
          <p:nvPr/>
        </p:nvSpPr>
        <p:spPr>
          <a:xfrm>
            <a:off x="6681235" y="4529139"/>
            <a:ext cx="211659" cy="1640863"/>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charset="0"/>
              <a:ea typeface="Calibri Light" charset="0"/>
              <a:cs typeface="Calibri Light" charset="0"/>
            </a:endParaRPr>
          </a:p>
        </p:txBody>
      </p:sp>
      <p:sp>
        <p:nvSpPr>
          <p:cNvPr id="13" name="TextBox 12"/>
          <p:cNvSpPr txBox="1"/>
          <p:nvPr/>
        </p:nvSpPr>
        <p:spPr>
          <a:xfrm>
            <a:off x="6907182" y="4995627"/>
            <a:ext cx="4579959" cy="707886"/>
          </a:xfrm>
          <a:prstGeom prst="rect">
            <a:avLst/>
          </a:prstGeom>
          <a:noFill/>
        </p:spPr>
        <p:txBody>
          <a:bodyPr wrap="square" rtlCol="0">
            <a:spAutoFit/>
          </a:bodyPr>
          <a:lstStyle/>
          <a:p>
            <a:r>
              <a:rPr lang="en-US" sz="2000" dirty="0">
                <a:solidFill>
                  <a:schemeClr val="tx1">
                    <a:lumMod val="75000"/>
                    <a:lumOff val="25000"/>
                  </a:schemeClr>
                </a:solidFill>
                <a:latin typeface="Calibri Light" charset="0"/>
                <a:ea typeface="Calibri Light" charset="0"/>
                <a:cs typeface="Calibri Light" charset="0"/>
              </a:rPr>
              <a:t>Allow multiple nodes to transmit together</a:t>
            </a:r>
          </a:p>
          <a:p>
            <a:r>
              <a:rPr lang="en-US" sz="2000" dirty="0">
                <a:solidFill>
                  <a:schemeClr val="tx1">
                    <a:lumMod val="75000"/>
                    <a:lumOff val="25000"/>
                  </a:schemeClr>
                </a:solidFill>
                <a:latin typeface="Calibri Light" charset="0"/>
                <a:ea typeface="Calibri Light" charset="0"/>
                <a:cs typeface="Calibri Light" charset="0"/>
              </a:rPr>
              <a:t>Capture effect allows successful packet RX</a:t>
            </a:r>
          </a:p>
        </p:txBody>
      </p:sp>
      <p:sp>
        <p:nvSpPr>
          <p:cNvPr id="3" name="Slide Number Placeholder 2"/>
          <p:cNvSpPr>
            <a:spLocks noGrp="1"/>
          </p:cNvSpPr>
          <p:nvPr>
            <p:ph type="sldNum" sz="quarter" idx="4"/>
          </p:nvPr>
        </p:nvSpPr>
        <p:spPr/>
        <p:txBody>
          <a:bodyPr/>
          <a:lstStyle/>
          <a:p>
            <a:fld id="{4FAB73BC-B049-4115-A692-8D63A059BFB8}" type="slidenum">
              <a:rPr lang="en-US" smtClean="0"/>
              <a:pPr/>
              <a:t>15</a:t>
            </a:fld>
            <a:endParaRPr lang="en-US" dirty="0"/>
          </a:p>
        </p:txBody>
      </p:sp>
    </p:spTree>
    <p:extLst>
      <p:ext uri="{BB962C8B-B14F-4D97-AF65-F5344CB8AC3E}">
        <p14:creationId xmlns:p14="http://schemas.microsoft.com/office/powerpoint/2010/main" val="12475546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528337" y="1887608"/>
            <a:ext cx="1196285" cy="3771900"/>
          </a:xfrm>
          <a:prstGeom prst="rect">
            <a:avLst/>
          </a:prstGeom>
        </p:spPr>
      </p:pic>
      <p:pic>
        <p:nvPicPr>
          <p:cNvPr id="61" name="Picture 60"/>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flipH="1">
            <a:off x="5528337" y="1887608"/>
            <a:ext cx="1196285" cy="3771900"/>
          </a:xfrm>
          <a:prstGeom prst="rect">
            <a:avLst/>
          </a:prstGeom>
        </p:spPr>
      </p:pic>
      <p:sp>
        <p:nvSpPr>
          <p:cNvPr id="62" name="Oval 61"/>
          <p:cNvSpPr/>
          <p:nvPr/>
        </p:nvSpPr>
        <p:spPr>
          <a:xfrm>
            <a:off x="5821679" y="2776887"/>
            <a:ext cx="609600" cy="6096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solidFill>
                  <a:schemeClr val="tx1">
                    <a:lumMod val="75000"/>
                    <a:lumOff val="25000"/>
                  </a:schemeClr>
                </a:solidFill>
              </a:rPr>
              <a:t>R</a:t>
            </a:r>
            <a:endParaRPr lang="en-US" baseline="-25000" dirty="0">
              <a:solidFill>
                <a:schemeClr val="tx1">
                  <a:lumMod val="75000"/>
                  <a:lumOff val="25000"/>
                </a:schemeClr>
              </a:solidFill>
            </a:endParaRPr>
          </a:p>
        </p:txBody>
      </p:sp>
      <p:pic>
        <p:nvPicPr>
          <p:cNvPr id="71" name="Picture 70"/>
          <p:cNvPicPr>
            <a:picLocks noChangeAspect="1"/>
          </p:cNvPicPr>
          <p:nvPr/>
        </p:nvPicPr>
        <p:blipFill>
          <a:blip r:embed="rId3"/>
          <a:stretch>
            <a:fillRect/>
          </a:stretch>
        </p:blipFill>
        <p:spPr>
          <a:xfrm rot="14748144">
            <a:off x="4744757" y="2508106"/>
            <a:ext cx="547982" cy="1768766"/>
          </a:xfrm>
          <a:prstGeom prst="rect">
            <a:avLst/>
          </a:prstGeom>
        </p:spPr>
      </p:pic>
      <p:sp>
        <p:nvSpPr>
          <p:cNvPr id="66" name="Oval 65"/>
          <p:cNvSpPr/>
          <p:nvPr/>
        </p:nvSpPr>
        <p:spPr>
          <a:xfrm>
            <a:off x="3717275" y="3465997"/>
            <a:ext cx="609600" cy="6096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solidFill>
                  <a:schemeClr val="tx1">
                    <a:lumMod val="75000"/>
                    <a:lumOff val="25000"/>
                  </a:schemeClr>
                </a:solidFill>
              </a:rPr>
              <a:t>A</a:t>
            </a:r>
            <a:endParaRPr lang="en-US" baseline="-25000" dirty="0">
              <a:solidFill>
                <a:schemeClr val="tx1">
                  <a:lumMod val="75000"/>
                  <a:lumOff val="25000"/>
                </a:schemeClr>
              </a:solidFill>
            </a:endParaRPr>
          </a:p>
        </p:txBody>
      </p:sp>
      <p:pic>
        <p:nvPicPr>
          <p:cNvPr id="72" name="Picture 71"/>
          <p:cNvPicPr>
            <a:picLocks noChangeAspect="1"/>
          </p:cNvPicPr>
          <p:nvPr/>
        </p:nvPicPr>
        <p:blipFill>
          <a:blip r:embed="rId3">
            <a:lum bright="70000" contrast="-70000"/>
          </a:blip>
          <a:stretch>
            <a:fillRect/>
          </a:stretch>
        </p:blipFill>
        <p:spPr>
          <a:xfrm rot="7360690">
            <a:off x="7455261" y="2291200"/>
            <a:ext cx="547982" cy="3113848"/>
          </a:xfrm>
          <a:prstGeom prst="rect">
            <a:avLst/>
          </a:prstGeom>
        </p:spPr>
      </p:pic>
      <p:sp>
        <p:nvSpPr>
          <p:cNvPr id="67" name="Oval 66"/>
          <p:cNvSpPr/>
          <p:nvPr/>
        </p:nvSpPr>
        <p:spPr>
          <a:xfrm>
            <a:off x="8882874" y="4579220"/>
            <a:ext cx="609600" cy="6096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solidFill>
                  <a:schemeClr val="tx1">
                    <a:lumMod val="75000"/>
                    <a:lumOff val="25000"/>
                  </a:schemeClr>
                </a:solidFill>
              </a:rPr>
              <a:t>C</a:t>
            </a:r>
            <a:endParaRPr lang="en-US" baseline="-25000" dirty="0">
              <a:solidFill>
                <a:schemeClr val="tx1">
                  <a:lumMod val="75000"/>
                  <a:lumOff val="25000"/>
                </a:schemeClr>
              </a:solidFill>
            </a:endParaRPr>
          </a:p>
        </p:txBody>
      </p:sp>
      <p:sp>
        <p:nvSpPr>
          <p:cNvPr id="73" name="Rectangle 72"/>
          <p:cNvSpPr/>
          <p:nvPr/>
        </p:nvSpPr>
        <p:spPr>
          <a:xfrm>
            <a:off x="4550783" y="2749137"/>
            <a:ext cx="439544" cy="461665"/>
          </a:xfrm>
          <a:prstGeom prst="rect">
            <a:avLst/>
          </a:prstGeom>
        </p:spPr>
        <p:txBody>
          <a:bodyPr wrap="none">
            <a:spAutoFit/>
          </a:bodyPr>
          <a:lstStyle/>
          <a:p>
            <a:r>
              <a:rPr lang="en-US" sz="2400" dirty="0">
                <a:solidFill>
                  <a:schemeClr val="tx1">
                    <a:lumMod val="75000"/>
                    <a:lumOff val="25000"/>
                  </a:schemeClr>
                </a:solidFill>
              </a:rPr>
              <a:t>P</a:t>
            </a:r>
            <a:r>
              <a:rPr lang="en-US" sz="2400" baseline="-25000" dirty="0">
                <a:solidFill>
                  <a:schemeClr val="tx1">
                    <a:lumMod val="75000"/>
                    <a:lumOff val="25000"/>
                  </a:schemeClr>
                </a:solidFill>
              </a:rPr>
              <a:t>A</a:t>
            </a:r>
          </a:p>
        </p:txBody>
      </p:sp>
      <p:sp>
        <p:nvSpPr>
          <p:cNvPr id="74" name="Rectangle 73"/>
          <p:cNvSpPr/>
          <p:nvPr/>
        </p:nvSpPr>
        <p:spPr>
          <a:xfrm>
            <a:off x="7500574" y="3068821"/>
            <a:ext cx="455574" cy="461665"/>
          </a:xfrm>
          <a:prstGeom prst="rect">
            <a:avLst/>
          </a:prstGeom>
        </p:spPr>
        <p:txBody>
          <a:bodyPr wrap="none">
            <a:spAutoFit/>
          </a:bodyPr>
          <a:lstStyle/>
          <a:p>
            <a:r>
              <a:rPr lang="en-US" sz="2400" dirty="0">
                <a:solidFill>
                  <a:schemeClr val="tx1">
                    <a:lumMod val="75000"/>
                    <a:lumOff val="25000"/>
                  </a:schemeClr>
                </a:solidFill>
              </a:rPr>
              <a:t>P</a:t>
            </a:r>
            <a:r>
              <a:rPr lang="en-US" sz="2400" baseline="-25000" dirty="0">
                <a:solidFill>
                  <a:schemeClr val="tx1">
                    <a:lumMod val="75000"/>
                    <a:lumOff val="25000"/>
                  </a:schemeClr>
                </a:solidFill>
              </a:rPr>
              <a:t>C</a:t>
            </a:r>
          </a:p>
        </p:txBody>
      </p:sp>
      <p:sp>
        <p:nvSpPr>
          <p:cNvPr id="76" name="Rectangle 75"/>
          <p:cNvSpPr/>
          <p:nvPr/>
        </p:nvSpPr>
        <p:spPr>
          <a:xfrm>
            <a:off x="4580286" y="5567139"/>
            <a:ext cx="3092385" cy="646331"/>
          </a:xfrm>
          <a:prstGeom prst="rect">
            <a:avLst/>
          </a:prstGeom>
        </p:spPr>
        <p:txBody>
          <a:bodyPr wrap="none">
            <a:spAutoFit/>
          </a:bodyPr>
          <a:lstStyle/>
          <a:p>
            <a:r>
              <a:rPr lang="en-US" sz="3600" dirty="0">
                <a:solidFill>
                  <a:schemeClr val="tx1">
                    <a:lumMod val="75000"/>
                    <a:lumOff val="25000"/>
                  </a:schemeClr>
                </a:solidFill>
                <a:latin typeface="Calibri Light" charset="0"/>
                <a:ea typeface="Calibri Light" charset="0"/>
                <a:cs typeface="Calibri Light" charset="0"/>
              </a:rPr>
              <a:t>P</a:t>
            </a:r>
            <a:r>
              <a:rPr lang="en-US" sz="3600" baseline="-25000" dirty="0">
                <a:solidFill>
                  <a:schemeClr val="tx1">
                    <a:lumMod val="75000"/>
                    <a:lumOff val="25000"/>
                  </a:schemeClr>
                </a:solidFill>
                <a:latin typeface="Calibri Light" charset="0"/>
                <a:ea typeface="Calibri Light" charset="0"/>
                <a:cs typeface="Calibri Light" charset="0"/>
              </a:rPr>
              <a:t>A</a:t>
            </a:r>
            <a:r>
              <a:rPr lang="en-US" sz="3600" dirty="0">
                <a:solidFill>
                  <a:schemeClr val="tx1">
                    <a:lumMod val="75000"/>
                    <a:lumOff val="25000"/>
                  </a:schemeClr>
                </a:solidFill>
                <a:latin typeface="Calibri Light" charset="0"/>
                <a:ea typeface="Calibri Light" charset="0"/>
                <a:cs typeface="Calibri Light" charset="0"/>
              </a:rPr>
              <a:t> </a:t>
            </a:r>
            <a:r>
              <a:rPr lang="en-US" sz="3600">
                <a:solidFill>
                  <a:schemeClr val="tx1">
                    <a:lumMod val="75000"/>
                    <a:lumOff val="25000"/>
                  </a:schemeClr>
                </a:solidFill>
                <a:latin typeface="Calibri Light" charset="0"/>
                <a:ea typeface="Calibri Light" charset="0"/>
                <a:cs typeface="Calibri Light" charset="0"/>
              </a:rPr>
              <a:t>&gt;&gt; P</a:t>
            </a:r>
            <a:r>
              <a:rPr lang="en-US" sz="3600" baseline="-25000">
                <a:solidFill>
                  <a:schemeClr val="tx1">
                    <a:lumMod val="75000"/>
                    <a:lumOff val="25000"/>
                  </a:schemeClr>
                </a:solidFill>
                <a:latin typeface="Calibri Light" charset="0"/>
                <a:ea typeface="Calibri Light" charset="0"/>
                <a:cs typeface="Calibri Light" charset="0"/>
              </a:rPr>
              <a:t>A</a:t>
            </a:r>
            <a:r>
              <a:rPr lang="en-US" sz="3600">
                <a:solidFill>
                  <a:schemeClr val="tx1">
                    <a:lumMod val="75000"/>
                    <a:lumOff val="25000"/>
                  </a:schemeClr>
                </a:solidFill>
                <a:latin typeface="Calibri Light" charset="0"/>
                <a:ea typeface="Calibri Light" charset="0"/>
                <a:cs typeface="Calibri Light" charset="0"/>
              </a:rPr>
              <a:t>+ P</a:t>
            </a:r>
            <a:r>
              <a:rPr lang="en-US" sz="3600" baseline="-25000">
                <a:solidFill>
                  <a:schemeClr val="tx1">
                    <a:lumMod val="75000"/>
                    <a:lumOff val="25000"/>
                  </a:schemeClr>
                </a:solidFill>
                <a:latin typeface="Calibri Light" charset="0"/>
                <a:ea typeface="Calibri Light" charset="0"/>
                <a:cs typeface="Calibri Light" charset="0"/>
              </a:rPr>
              <a:t>B</a:t>
            </a:r>
            <a:r>
              <a:rPr lang="en-US" sz="3600">
                <a:solidFill>
                  <a:schemeClr val="tx1">
                    <a:lumMod val="75000"/>
                    <a:lumOff val="25000"/>
                  </a:schemeClr>
                </a:solidFill>
                <a:latin typeface="Calibri Light" charset="0"/>
                <a:ea typeface="Calibri Light" charset="0"/>
                <a:cs typeface="Calibri Light" charset="0"/>
              </a:rPr>
              <a:t>+ P</a:t>
            </a:r>
            <a:r>
              <a:rPr lang="en-US" sz="3600" baseline="-25000">
                <a:solidFill>
                  <a:schemeClr val="tx1">
                    <a:lumMod val="75000"/>
                    <a:lumOff val="25000"/>
                  </a:schemeClr>
                </a:solidFill>
                <a:latin typeface="Calibri Light" charset="0"/>
                <a:ea typeface="Calibri Light" charset="0"/>
                <a:cs typeface="Calibri Light" charset="0"/>
              </a:rPr>
              <a:t>C</a:t>
            </a:r>
            <a:endParaRPr lang="en-US" sz="3600" baseline="-25000" dirty="0">
              <a:solidFill>
                <a:schemeClr val="tx1">
                  <a:lumMod val="75000"/>
                  <a:lumOff val="25000"/>
                </a:schemeClr>
              </a:solidFill>
              <a:latin typeface="Calibri Light" charset="0"/>
              <a:ea typeface="Calibri Light" charset="0"/>
              <a:cs typeface="Calibri Light" charset="0"/>
            </a:endParaRPr>
          </a:p>
        </p:txBody>
      </p:sp>
      <p:pic>
        <p:nvPicPr>
          <p:cNvPr id="77" name="Picture 76" descr="Emoji Smiley-01.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757642" y="2709381"/>
            <a:ext cx="737674" cy="737674"/>
          </a:xfrm>
          <a:prstGeom prst="rect">
            <a:avLst/>
          </a:prstGeom>
        </p:spPr>
      </p:pic>
      <p:sp>
        <p:nvSpPr>
          <p:cNvPr id="15" name="Oval 14"/>
          <p:cNvSpPr/>
          <p:nvPr/>
        </p:nvSpPr>
        <p:spPr>
          <a:xfrm>
            <a:off x="7848395" y="1828095"/>
            <a:ext cx="609600" cy="6096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solidFill>
                  <a:schemeClr val="tx1">
                    <a:lumMod val="75000"/>
                    <a:lumOff val="25000"/>
                  </a:schemeClr>
                </a:solidFill>
              </a:rPr>
              <a:t>D</a:t>
            </a:r>
            <a:endParaRPr lang="en-US" baseline="-25000" dirty="0">
              <a:solidFill>
                <a:schemeClr val="tx1">
                  <a:lumMod val="75000"/>
                  <a:lumOff val="25000"/>
                </a:schemeClr>
              </a:solidFill>
            </a:endParaRPr>
          </a:p>
        </p:txBody>
      </p:sp>
      <p:sp>
        <p:nvSpPr>
          <p:cNvPr id="16" name="Oval 15"/>
          <p:cNvSpPr/>
          <p:nvPr/>
        </p:nvSpPr>
        <p:spPr>
          <a:xfrm>
            <a:off x="6889348" y="4747249"/>
            <a:ext cx="609600" cy="609600"/>
          </a:xfrm>
          <a:prstGeom prst="ellipse">
            <a:avLst/>
          </a:prstGeom>
          <a:ln>
            <a:miter lim="800000"/>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solidFill>
                  <a:schemeClr val="tx1">
                    <a:lumMod val="75000"/>
                    <a:lumOff val="25000"/>
                  </a:schemeClr>
                </a:solidFill>
              </a:rPr>
              <a:t>B</a:t>
            </a:r>
            <a:endParaRPr lang="en-US" baseline="-25000" dirty="0">
              <a:solidFill>
                <a:schemeClr val="tx1">
                  <a:lumMod val="75000"/>
                  <a:lumOff val="25000"/>
                </a:schemeClr>
              </a:solidFill>
            </a:endParaRPr>
          </a:p>
        </p:txBody>
      </p:sp>
      <p:pic>
        <p:nvPicPr>
          <p:cNvPr id="17" name="Picture 16"/>
          <p:cNvPicPr>
            <a:picLocks noChangeAspect="1"/>
          </p:cNvPicPr>
          <p:nvPr/>
        </p:nvPicPr>
        <p:blipFill>
          <a:blip r:embed="rId3">
            <a:lum bright="70000" contrast="-70000"/>
          </a:blip>
          <a:stretch>
            <a:fillRect/>
          </a:stretch>
        </p:blipFill>
        <p:spPr>
          <a:xfrm rot="3971720">
            <a:off x="6957008" y="1720488"/>
            <a:ext cx="287835" cy="1635592"/>
          </a:xfrm>
          <a:prstGeom prst="rect">
            <a:avLst/>
          </a:prstGeom>
        </p:spPr>
      </p:pic>
      <p:sp>
        <p:nvSpPr>
          <p:cNvPr id="18" name="Rectangle 17"/>
          <p:cNvSpPr/>
          <p:nvPr/>
        </p:nvSpPr>
        <p:spPr>
          <a:xfrm>
            <a:off x="7261594" y="1857183"/>
            <a:ext cx="470000" cy="461665"/>
          </a:xfrm>
          <a:prstGeom prst="rect">
            <a:avLst/>
          </a:prstGeom>
        </p:spPr>
        <p:txBody>
          <a:bodyPr wrap="none">
            <a:spAutoFit/>
          </a:bodyPr>
          <a:lstStyle/>
          <a:p>
            <a:r>
              <a:rPr lang="en-US" sz="2400" dirty="0">
                <a:solidFill>
                  <a:schemeClr val="tx1">
                    <a:lumMod val="75000"/>
                    <a:lumOff val="25000"/>
                  </a:schemeClr>
                </a:solidFill>
              </a:rPr>
              <a:t>P</a:t>
            </a:r>
            <a:r>
              <a:rPr lang="en-US" sz="2400" baseline="-25000" dirty="0">
                <a:solidFill>
                  <a:schemeClr val="tx1">
                    <a:lumMod val="75000"/>
                    <a:lumOff val="25000"/>
                  </a:schemeClr>
                </a:solidFill>
              </a:rPr>
              <a:t>D</a:t>
            </a:r>
          </a:p>
        </p:txBody>
      </p:sp>
      <p:pic>
        <p:nvPicPr>
          <p:cNvPr id="19" name="Picture 18"/>
          <p:cNvPicPr>
            <a:picLocks noChangeAspect="1"/>
          </p:cNvPicPr>
          <p:nvPr/>
        </p:nvPicPr>
        <p:blipFill>
          <a:blip r:embed="rId3">
            <a:lum bright="70000" contrast="-70000"/>
          </a:blip>
          <a:stretch>
            <a:fillRect/>
          </a:stretch>
        </p:blipFill>
        <p:spPr>
          <a:xfrm rot="8942873">
            <a:off x="6526595" y="3249072"/>
            <a:ext cx="287835" cy="1635592"/>
          </a:xfrm>
          <a:prstGeom prst="rect">
            <a:avLst/>
          </a:prstGeom>
        </p:spPr>
      </p:pic>
      <p:sp>
        <p:nvSpPr>
          <p:cNvPr id="20" name="Rectangle 19"/>
          <p:cNvSpPr/>
          <p:nvPr/>
        </p:nvSpPr>
        <p:spPr>
          <a:xfrm>
            <a:off x="6807058" y="3994113"/>
            <a:ext cx="455574" cy="461665"/>
          </a:xfrm>
          <a:prstGeom prst="rect">
            <a:avLst/>
          </a:prstGeom>
        </p:spPr>
        <p:txBody>
          <a:bodyPr wrap="none">
            <a:spAutoFit/>
          </a:bodyPr>
          <a:lstStyle/>
          <a:p>
            <a:r>
              <a:rPr lang="en-US" sz="2400" dirty="0">
                <a:solidFill>
                  <a:schemeClr val="tx1">
                    <a:lumMod val="75000"/>
                    <a:lumOff val="25000"/>
                  </a:schemeClr>
                </a:solidFill>
              </a:rPr>
              <a:t>P</a:t>
            </a:r>
            <a:r>
              <a:rPr lang="en-US" sz="2400" baseline="-25000" dirty="0">
                <a:solidFill>
                  <a:schemeClr val="tx1">
                    <a:lumMod val="75000"/>
                    <a:lumOff val="25000"/>
                  </a:schemeClr>
                </a:solidFill>
              </a:rPr>
              <a:t>B</a:t>
            </a:r>
          </a:p>
        </p:txBody>
      </p:sp>
      <p:sp>
        <p:nvSpPr>
          <p:cNvPr id="3" name="Slide Number Placeholder 2"/>
          <p:cNvSpPr>
            <a:spLocks noGrp="1"/>
          </p:cNvSpPr>
          <p:nvPr>
            <p:ph type="sldNum" sz="quarter" idx="4"/>
          </p:nvPr>
        </p:nvSpPr>
        <p:spPr/>
        <p:txBody>
          <a:bodyPr/>
          <a:lstStyle/>
          <a:p>
            <a:fld id="{4FAB73BC-B049-4115-A692-8D63A059BFB8}" type="slidenum">
              <a:rPr lang="en-US" smtClean="0"/>
              <a:pPr/>
              <a:t>16</a:t>
            </a:fld>
            <a:endParaRPr lang="en-US" dirty="0"/>
          </a:p>
        </p:txBody>
      </p:sp>
      <p:sp>
        <p:nvSpPr>
          <p:cNvPr id="25" name="Title 1">
            <a:extLst>
              <a:ext uri="{FF2B5EF4-FFF2-40B4-BE49-F238E27FC236}">
                <a16:creationId xmlns:a16="http://schemas.microsoft.com/office/drawing/2014/main" id="{590B4868-45DD-2B45-97A0-C98C5588549A}"/>
              </a:ext>
            </a:extLst>
          </p:cNvPr>
          <p:cNvSpPr>
            <a:spLocks noGrp="1"/>
          </p:cNvSpPr>
          <p:nvPr>
            <p:ph type="title"/>
          </p:nvPr>
        </p:nvSpPr>
        <p:spPr>
          <a:xfrm>
            <a:off x="1097280" y="286603"/>
            <a:ext cx="10058400" cy="1450757"/>
          </a:xfrm>
        </p:spPr>
        <p:txBody>
          <a:bodyPr/>
          <a:lstStyle/>
          <a:p>
            <a:r>
              <a:rPr lang="en-US" dirty="0"/>
              <a:t>Capture Effect</a:t>
            </a:r>
          </a:p>
        </p:txBody>
      </p:sp>
    </p:spTree>
    <p:extLst>
      <p:ext uri="{BB962C8B-B14F-4D97-AF65-F5344CB8AC3E}">
        <p14:creationId xmlns:p14="http://schemas.microsoft.com/office/powerpoint/2010/main" val="22422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fade">
                                      <p:cBhvr>
                                        <p:cTn id="10" dur="500"/>
                                        <p:tgtEl>
                                          <p:spTgt spid="6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5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animEffect transition="in" filter="fade">
                                      <p:cBhvr>
                                        <p:cTn id="33" dur="500"/>
                                        <p:tgtEl>
                                          <p:spTgt spid="73"/>
                                        </p:tgtEl>
                                      </p:cBhvr>
                                    </p:animEffect>
                                  </p:childTnLst>
                                </p:cTn>
                              </p:par>
                              <p:par>
                                <p:cTn id="34" presetID="10" presetClass="entr" presetSubtype="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nodeType="with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fade">
                                      <p:cBhvr>
                                        <p:cTn id="42" dur="500"/>
                                        <p:tgtEl>
                                          <p:spTgt spid="7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animEffect transition="in" filter="fade">
                                      <p:cBhvr>
                                        <p:cTn id="45" dur="500"/>
                                        <p:tgtEl>
                                          <p:spTgt spid="74"/>
                                        </p:tgtEl>
                                      </p:cBhvr>
                                    </p:animEffect>
                                  </p:childTnLst>
                                </p:cTn>
                              </p:par>
                              <p:par>
                                <p:cTn id="46" presetID="10"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fade">
                                      <p:cBhvr>
                                        <p:cTn id="56" dur="500"/>
                                        <p:tgtEl>
                                          <p:spTgt spid="7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6" grpId="0" animBg="1"/>
      <p:bldP spid="67" grpId="0" animBg="1"/>
      <p:bldP spid="73" grpId="0"/>
      <p:bldP spid="74" grpId="0"/>
      <p:bldP spid="76" grpId="0"/>
      <p:bldP spid="15" grpId="0" animBg="1"/>
      <p:bldP spid="16" grpId="0" animBg="1"/>
      <p:bldP spid="18"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4" name="Content Placeholder 4"/>
          <p:cNvSpPr>
            <a:spLocks noGrp="1"/>
          </p:cNvSpPr>
          <p:nvPr>
            <p:ph idx="1"/>
          </p:nvPr>
        </p:nvSpPr>
        <p:spPr>
          <a:xfrm>
            <a:off x="1289253" y="2079562"/>
            <a:ext cx="10058400" cy="4023360"/>
          </a:xfrm>
        </p:spPr>
        <p:txBody>
          <a:bodyPr>
            <a:normAutofit/>
          </a:bodyPr>
          <a:lstStyle/>
          <a:p>
            <a:pPr marL="0" indent="0">
              <a:buNone/>
            </a:pPr>
            <a:r>
              <a:rPr lang="en-US" sz="3600" dirty="0">
                <a:latin typeface="Calibri Light" panose="020F0302020204030204" pitchFamily="34" charset="0"/>
              </a:rPr>
              <a:t>Key Techniques</a:t>
            </a:r>
          </a:p>
        </p:txBody>
      </p:sp>
      <p:graphicFrame>
        <p:nvGraphicFramePr>
          <p:cNvPr id="5" name="Diagram 4"/>
          <p:cNvGraphicFramePr/>
          <p:nvPr>
            <p:extLst>
              <p:ext uri="{D42A27DB-BD31-4B8C-83A1-F6EECF244321}">
                <p14:modId xmlns:p14="http://schemas.microsoft.com/office/powerpoint/2010/main" val="1894448914"/>
              </p:ext>
            </p:extLst>
          </p:nvPr>
        </p:nvGraphicFramePr>
        <p:xfrm>
          <a:off x="1300898" y="3099175"/>
          <a:ext cx="9873979" cy="2397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
          </p:nvPr>
        </p:nvSpPr>
        <p:spPr/>
        <p:txBody>
          <a:bodyPr/>
          <a:lstStyle/>
          <a:p>
            <a:fld id="{4FAB73BC-B049-4115-A692-8D63A059BFB8}" type="slidenum">
              <a:rPr lang="en-US" smtClean="0"/>
              <a:pPr/>
              <a:t>17</a:t>
            </a:fld>
            <a:endParaRPr lang="en-US" dirty="0"/>
          </a:p>
        </p:txBody>
      </p:sp>
    </p:spTree>
    <p:extLst>
      <p:ext uri="{BB962C8B-B14F-4D97-AF65-F5344CB8AC3E}">
        <p14:creationId xmlns:p14="http://schemas.microsoft.com/office/powerpoint/2010/main" val="478582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4" name="Content Placeholder 4"/>
          <p:cNvSpPr>
            <a:spLocks noGrp="1"/>
          </p:cNvSpPr>
          <p:nvPr>
            <p:ph idx="1"/>
          </p:nvPr>
        </p:nvSpPr>
        <p:spPr>
          <a:xfrm>
            <a:off x="1289253" y="2079562"/>
            <a:ext cx="10058400" cy="4023360"/>
          </a:xfrm>
        </p:spPr>
        <p:txBody>
          <a:bodyPr>
            <a:normAutofit/>
          </a:bodyPr>
          <a:lstStyle/>
          <a:p>
            <a:pPr marL="0" indent="0">
              <a:buNone/>
            </a:pPr>
            <a:r>
              <a:rPr lang="en-US" sz="3600" dirty="0">
                <a:latin typeface="Calibri Light" panose="020F0302020204030204" pitchFamily="34" charset="0"/>
              </a:rPr>
              <a:t>Key Techniques</a:t>
            </a:r>
          </a:p>
        </p:txBody>
      </p:sp>
      <p:graphicFrame>
        <p:nvGraphicFramePr>
          <p:cNvPr id="5" name="Diagram 4"/>
          <p:cNvGraphicFramePr/>
          <p:nvPr>
            <p:extLst/>
          </p:nvPr>
        </p:nvGraphicFramePr>
        <p:xfrm>
          <a:off x="1300898" y="3099175"/>
          <a:ext cx="9873979" cy="2397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
          </p:nvPr>
        </p:nvSpPr>
        <p:spPr/>
        <p:txBody>
          <a:bodyPr/>
          <a:lstStyle/>
          <a:p>
            <a:fld id="{4FAB73BC-B049-4115-A692-8D63A059BFB8}" type="slidenum">
              <a:rPr lang="en-US" smtClean="0"/>
              <a:pPr/>
              <a:t>18</a:t>
            </a:fld>
            <a:endParaRPr lang="en-US" dirty="0"/>
          </a:p>
        </p:txBody>
      </p:sp>
    </p:spTree>
    <p:extLst>
      <p:ext uri="{BB962C8B-B14F-4D97-AF65-F5344CB8AC3E}">
        <p14:creationId xmlns:p14="http://schemas.microsoft.com/office/powerpoint/2010/main" val="709236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p:txBody>
          <a:bodyPr>
            <a:normAutofit/>
          </a:bodyPr>
          <a:lstStyle/>
          <a:p>
            <a:r>
              <a:rPr lang="en-US" sz="3600" dirty="0">
                <a:latin typeface="Calibri Light" charset="0"/>
                <a:ea typeface="Calibri Light" charset="0"/>
                <a:cs typeface="Calibri Light" charset="0"/>
              </a:rPr>
              <a:t>Fountain Code</a:t>
            </a:r>
            <a:endParaRPr lang="en-US" sz="3600" dirty="0">
              <a:solidFill>
                <a:srgbClr val="E48312"/>
              </a:solidFill>
              <a:latin typeface="Calibri Light" charset="0"/>
              <a:ea typeface="Calibri Light" charset="0"/>
              <a:cs typeface="Calibri Light" charset="0"/>
            </a:endParaRPr>
          </a:p>
        </p:txBody>
      </p:sp>
      <p:pic>
        <p:nvPicPr>
          <p:cNvPr id="4" name="Picture 3"/>
          <p:cNvPicPr>
            <a:picLocks noChangeAspect="1"/>
          </p:cNvPicPr>
          <p:nvPr/>
        </p:nvPicPr>
        <p:blipFill>
          <a:blip r:embed="rId3"/>
          <a:stretch>
            <a:fillRect/>
          </a:stretch>
        </p:blipFill>
        <p:spPr>
          <a:xfrm>
            <a:off x="3357880" y="2631018"/>
            <a:ext cx="5537200" cy="3517900"/>
          </a:xfrm>
          <a:prstGeom prst="rect">
            <a:avLst/>
          </a:prstGeom>
        </p:spPr>
      </p:pic>
      <p:sp>
        <p:nvSpPr>
          <p:cNvPr id="5" name="TextBox 4"/>
          <p:cNvSpPr txBox="1"/>
          <p:nvPr/>
        </p:nvSpPr>
        <p:spPr>
          <a:xfrm>
            <a:off x="1118574" y="2659594"/>
            <a:ext cx="2048959" cy="830997"/>
          </a:xfrm>
          <a:prstGeom prst="rect">
            <a:avLst/>
          </a:prstGeom>
          <a:noFill/>
        </p:spPr>
        <p:txBody>
          <a:bodyPr wrap="none" rtlCol="0">
            <a:spAutoFit/>
          </a:bodyPr>
          <a:lstStyle/>
          <a:p>
            <a:pPr algn="ctr"/>
            <a:r>
              <a:rPr lang="en-US" sz="2400" dirty="0"/>
              <a:t>Data to Share</a:t>
            </a:r>
          </a:p>
          <a:p>
            <a:pPr algn="ctr"/>
            <a:r>
              <a:rPr lang="en-US" sz="2400" dirty="0"/>
              <a:t>{D</a:t>
            </a:r>
            <a:r>
              <a:rPr lang="en-US" sz="2400" baseline="-25000" dirty="0"/>
              <a:t>1</a:t>
            </a:r>
            <a:r>
              <a:rPr lang="en-US" sz="2400" dirty="0"/>
              <a:t>, D</a:t>
            </a:r>
            <a:r>
              <a:rPr lang="en-US" sz="2400" baseline="-25000" dirty="0"/>
              <a:t>2</a:t>
            </a:r>
            <a:r>
              <a:rPr lang="en-US" sz="2400" dirty="0"/>
              <a:t>, </a:t>
            </a:r>
            <a:r>
              <a:rPr lang="is-IS" sz="2400" dirty="0"/>
              <a:t>… , D</a:t>
            </a:r>
            <a:r>
              <a:rPr lang="is-IS" sz="2400" baseline="-25000" dirty="0"/>
              <a:t>n</a:t>
            </a:r>
            <a:r>
              <a:rPr lang="is-IS" sz="2400" dirty="0"/>
              <a:t>} </a:t>
            </a:r>
            <a:endParaRPr lang="en-US" sz="2400" dirty="0"/>
          </a:p>
        </p:txBody>
      </p:sp>
      <p:cxnSp>
        <p:nvCxnSpPr>
          <p:cNvPr id="7" name="Straight Arrow Connector 6"/>
          <p:cNvCxnSpPr/>
          <p:nvPr/>
        </p:nvCxnSpPr>
        <p:spPr>
          <a:xfrm>
            <a:off x="3054186" y="3085028"/>
            <a:ext cx="3286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671888" y="3386998"/>
            <a:ext cx="1657350" cy="369332"/>
          </a:xfrm>
          <a:prstGeom prst="rect">
            <a:avLst/>
          </a:prstGeom>
          <a:solidFill>
            <a:schemeClr val="bg1"/>
          </a:solidFill>
        </p:spPr>
        <p:txBody>
          <a:bodyPr wrap="square" rtlCol="0">
            <a:spAutoFit/>
          </a:bodyPr>
          <a:lstStyle/>
          <a:p>
            <a:pPr algn="ctr"/>
            <a:r>
              <a:rPr lang="en-US" dirty="0"/>
              <a:t>Encoder</a:t>
            </a:r>
          </a:p>
        </p:txBody>
      </p:sp>
      <p:cxnSp>
        <p:nvCxnSpPr>
          <p:cNvPr id="9" name="Straight Arrow Connector 8"/>
          <p:cNvCxnSpPr/>
          <p:nvPr/>
        </p:nvCxnSpPr>
        <p:spPr>
          <a:xfrm>
            <a:off x="8730774" y="5294257"/>
            <a:ext cx="410848"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141622" y="5120436"/>
            <a:ext cx="2801088" cy="369332"/>
          </a:xfrm>
          <a:prstGeom prst="rect">
            <a:avLst/>
          </a:prstGeom>
          <a:noFill/>
        </p:spPr>
        <p:txBody>
          <a:bodyPr wrap="none" rtlCol="0">
            <a:spAutoFit/>
          </a:bodyPr>
          <a:lstStyle/>
          <a:p>
            <a:r>
              <a:rPr lang="en-US" dirty="0"/>
              <a:t>Packet received successfully</a:t>
            </a:r>
          </a:p>
        </p:txBody>
      </p:sp>
      <p:sp>
        <p:nvSpPr>
          <p:cNvPr id="11" name="TextBox 10"/>
          <p:cNvSpPr txBox="1"/>
          <p:nvPr/>
        </p:nvSpPr>
        <p:spPr>
          <a:xfrm>
            <a:off x="9141622" y="5779586"/>
            <a:ext cx="2760949" cy="369332"/>
          </a:xfrm>
          <a:prstGeom prst="rect">
            <a:avLst/>
          </a:prstGeom>
          <a:noFill/>
        </p:spPr>
        <p:txBody>
          <a:bodyPr wrap="none" rtlCol="0">
            <a:spAutoFit/>
          </a:bodyPr>
          <a:lstStyle/>
          <a:p>
            <a:r>
              <a:rPr lang="en-US" dirty="0"/>
              <a:t>Packets corrupted/dropped</a:t>
            </a:r>
          </a:p>
        </p:txBody>
      </p:sp>
      <p:cxnSp>
        <p:nvCxnSpPr>
          <p:cNvPr id="12" name="Straight Arrow Connector 11"/>
          <p:cNvCxnSpPr/>
          <p:nvPr/>
        </p:nvCxnSpPr>
        <p:spPr>
          <a:xfrm>
            <a:off x="8813010" y="5992828"/>
            <a:ext cx="3286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41622" y="3198066"/>
            <a:ext cx="1622560" cy="461665"/>
          </a:xfrm>
          <a:prstGeom prst="rect">
            <a:avLst/>
          </a:prstGeom>
          <a:noFill/>
        </p:spPr>
        <p:txBody>
          <a:bodyPr wrap="none" rtlCol="0">
            <a:spAutoFit/>
          </a:bodyPr>
          <a:lstStyle/>
          <a:p>
            <a:r>
              <a:rPr lang="en-US" sz="2400" dirty="0"/>
              <a:t>{D</a:t>
            </a:r>
            <a:r>
              <a:rPr lang="en-US" sz="2400" baseline="-25000" dirty="0"/>
              <a:t>1</a:t>
            </a:r>
            <a:r>
              <a:rPr lang="en-US" sz="2400" dirty="0"/>
              <a:t>⊕D</a:t>
            </a:r>
            <a:r>
              <a:rPr lang="en-US" sz="2400" baseline="-25000" dirty="0"/>
              <a:t>3</a:t>
            </a:r>
            <a:r>
              <a:rPr lang="en-US" sz="2400" dirty="0"/>
              <a:t>⊕</a:t>
            </a:r>
            <a:r>
              <a:rPr lang="is-IS" sz="2400" dirty="0"/>
              <a:t>D</a:t>
            </a:r>
            <a:r>
              <a:rPr lang="is-IS" sz="2400" baseline="-25000" dirty="0"/>
              <a:t>5</a:t>
            </a:r>
            <a:r>
              <a:rPr lang="is-IS" sz="2400" dirty="0"/>
              <a:t>} </a:t>
            </a:r>
            <a:endParaRPr lang="en-US" sz="2400" dirty="0"/>
          </a:p>
        </p:txBody>
      </p:sp>
      <p:cxnSp>
        <p:nvCxnSpPr>
          <p:cNvPr id="19" name="Straight Arrow Connector 18"/>
          <p:cNvCxnSpPr/>
          <p:nvPr/>
        </p:nvCxnSpPr>
        <p:spPr>
          <a:xfrm>
            <a:off x="8283099" y="3447268"/>
            <a:ext cx="85852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9141622" y="2705306"/>
            <a:ext cx="1622560" cy="461665"/>
          </a:xfrm>
          <a:prstGeom prst="rect">
            <a:avLst/>
          </a:prstGeom>
          <a:noFill/>
        </p:spPr>
        <p:txBody>
          <a:bodyPr wrap="square" rtlCol="0">
            <a:spAutoFit/>
          </a:bodyPr>
          <a:lstStyle/>
          <a:p>
            <a:r>
              <a:rPr lang="en-US" sz="2400" dirty="0"/>
              <a:t>{D</a:t>
            </a:r>
            <a:r>
              <a:rPr lang="en-US" sz="2400" baseline="-25000" dirty="0"/>
              <a:t>2</a:t>
            </a:r>
            <a:r>
              <a:rPr lang="en-US" sz="2400" dirty="0"/>
              <a:t>⊕D</a:t>
            </a:r>
            <a:r>
              <a:rPr lang="en-US" sz="2400" baseline="-25000" dirty="0"/>
              <a:t>4</a:t>
            </a:r>
            <a:r>
              <a:rPr lang="is-IS" sz="2400" dirty="0"/>
              <a:t>} </a:t>
            </a:r>
            <a:endParaRPr lang="en-US" sz="2400" dirty="0"/>
          </a:p>
        </p:txBody>
      </p:sp>
      <p:cxnSp>
        <p:nvCxnSpPr>
          <p:cNvPr id="24" name="Straight Arrow Connector 23"/>
          <p:cNvCxnSpPr/>
          <p:nvPr/>
        </p:nvCxnSpPr>
        <p:spPr>
          <a:xfrm>
            <a:off x="7172325" y="2954508"/>
            <a:ext cx="196929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9141622" y="4019235"/>
            <a:ext cx="739305" cy="461665"/>
          </a:xfrm>
          <a:prstGeom prst="rect">
            <a:avLst/>
          </a:prstGeom>
          <a:noFill/>
        </p:spPr>
        <p:txBody>
          <a:bodyPr wrap="none" rtlCol="0">
            <a:spAutoFit/>
          </a:bodyPr>
          <a:lstStyle/>
          <a:p>
            <a:r>
              <a:rPr lang="en-US" sz="2400" dirty="0"/>
              <a:t>{D</a:t>
            </a:r>
            <a:r>
              <a:rPr lang="en-US" sz="2400" baseline="-25000" dirty="0"/>
              <a:t>1</a:t>
            </a:r>
            <a:r>
              <a:rPr lang="is-IS" sz="2400" dirty="0"/>
              <a:t>} </a:t>
            </a:r>
            <a:endParaRPr lang="en-US" sz="2400" dirty="0"/>
          </a:p>
        </p:txBody>
      </p:sp>
      <p:cxnSp>
        <p:nvCxnSpPr>
          <p:cNvPr id="27" name="Straight Arrow Connector 26"/>
          <p:cNvCxnSpPr/>
          <p:nvPr/>
        </p:nvCxnSpPr>
        <p:spPr>
          <a:xfrm>
            <a:off x="8813010" y="4268437"/>
            <a:ext cx="32861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ight Brace 19"/>
          <p:cNvSpPr/>
          <p:nvPr/>
        </p:nvSpPr>
        <p:spPr>
          <a:xfrm>
            <a:off x="10824062" y="2705306"/>
            <a:ext cx="342900" cy="2181019"/>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p:cNvSpPr txBox="1"/>
          <p:nvPr/>
        </p:nvSpPr>
        <p:spPr>
          <a:xfrm>
            <a:off x="11027298" y="3061280"/>
            <a:ext cx="677108" cy="1478418"/>
          </a:xfrm>
          <a:prstGeom prst="rect">
            <a:avLst/>
          </a:prstGeom>
          <a:noFill/>
        </p:spPr>
        <p:txBody>
          <a:bodyPr vert="vert270" wrap="none" rtlCol="0">
            <a:spAutoFit/>
          </a:bodyPr>
          <a:lstStyle/>
          <a:p>
            <a:r>
              <a:rPr lang="en-US" sz="3200" dirty="0"/>
              <a:t>Degree?</a:t>
            </a:r>
          </a:p>
        </p:txBody>
      </p:sp>
      <p:sp>
        <p:nvSpPr>
          <p:cNvPr id="6" name="Slide Number Placeholder 5"/>
          <p:cNvSpPr>
            <a:spLocks noGrp="1"/>
          </p:cNvSpPr>
          <p:nvPr>
            <p:ph type="sldNum" sz="quarter" idx="4"/>
          </p:nvPr>
        </p:nvSpPr>
        <p:spPr/>
        <p:txBody>
          <a:bodyPr/>
          <a:lstStyle/>
          <a:p>
            <a:fld id="{4FAB73BC-B049-4115-A692-8D63A059BFB8}" type="slidenum">
              <a:rPr lang="en-US" smtClean="0"/>
              <a:pPr/>
              <a:t>19</a:t>
            </a:fld>
            <a:endParaRPr lang="en-US" dirty="0"/>
          </a:p>
        </p:txBody>
      </p:sp>
    </p:spTree>
    <p:extLst>
      <p:ext uri="{BB962C8B-B14F-4D97-AF65-F5344CB8AC3E}">
        <p14:creationId xmlns:p14="http://schemas.microsoft.com/office/powerpoint/2010/main" val="149185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10" grpId="0"/>
      <p:bldP spid="11" grpId="0"/>
      <p:bldP spid="18" grpId="0"/>
      <p:bldP spid="23" grpId="0"/>
      <p:bldP spid="26" grpId="0"/>
      <p:bldP spid="20"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WSN Deployments</a:t>
            </a:r>
            <a:endParaRPr lang="en-SG" dirty="0"/>
          </a:p>
        </p:txBody>
      </p:sp>
      <p:pic>
        <p:nvPicPr>
          <p:cNvPr id="3" name="Picture 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0435" y="1818754"/>
            <a:ext cx="5462443" cy="2984360"/>
          </a:xfrm>
          <a:prstGeom prst="rect">
            <a:avLst/>
          </a:prstGeom>
          <a:ln>
            <a:solidFill>
              <a:schemeClr val="tx1"/>
            </a:solidFill>
          </a:ln>
        </p:spPr>
      </p:pic>
      <p:pic>
        <p:nvPicPr>
          <p:cNvPr id="6146" name="Picture 2" descr="http://cdn.history.com/sites/2/2015/05/hith-golden-gate-144833144-E.jpe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25800" y="2130257"/>
            <a:ext cx="5300680" cy="2974872"/>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a:grpSpLocks/>
          </p:cNvGrpSpPr>
          <p:nvPr/>
        </p:nvGrpSpPr>
        <p:grpSpPr bwMode="auto">
          <a:xfrm>
            <a:off x="1983258" y="2443921"/>
            <a:ext cx="4895850" cy="3168650"/>
            <a:chOff x="427038" y="3068638"/>
            <a:chExt cx="5329237" cy="3529012"/>
          </a:xfrm>
        </p:grpSpPr>
        <p:grpSp>
          <p:nvGrpSpPr>
            <p:cNvPr id="12" name="Group 11"/>
            <p:cNvGrpSpPr>
              <a:grpSpLocks/>
            </p:cNvGrpSpPr>
            <p:nvPr/>
          </p:nvGrpSpPr>
          <p:grpSpPr bwMode="auto">
            <a:xfrm>
              <a:off x="427038" y="3068638"/>
              <a:ext cx="5329237" cy="3529012"/>
              <a:chOff x="355042" y="-44304"/>
              <a:chExt cx="8534400" cy="5868146"/>
            </a:xfrm>
          </p:grpSpPr>
          <p:pic>
            <p:nvPicPr>
              <p:cNvPr id="16" name="Picture 1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55042" y="-44304"/>
                <a:ext cx="8534400" cy="5868146"/>
              </a:xfrm>
              <a:prstGeom prst="rect">
                <a:avLst/>
              </a:prstGeom>
              <a:noFill/>
              <a:ln w="1587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17" name="Oval 16"/>
              <p:cNvSpPr/>
              <p:nvPr/>
            </p:nvSpPr>
            <p:spPr>
              <a:xfrm>
                <a:off x="2389020" y="4336226"/>
                <a:ext cx="152201" cy="132297"/>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18" name="Oval 17"/>
              <p:cNvSpPr/>
              <p:nvPr/>
            </p:nvSpPr>
            <p:spPr>
              <a:xfrm>
                <a:off x="2793048" y="3521858"/>
                <a:ext cx="152201" cy="135238"/>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19" name="Oval 18"/>
              <p:cNvSpPr/>
              <p:nvPr/>
            </p:nvSpPr>
            <p:spPr>
              <a:xfrm>
                <a:off x="3352045" y="3195524"/>
                <a:ext cx="152201" cy="132297"/>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20" name="Oval 19"/>
              <p:cNvSpPr/>
              <p:nvPr/>
            </p:nvSpPr>
            <p:spPr>
              <a:xfrm>
                <a:off x="5430298" y="4236267"/>
                <a:ext cx="152203" cy="135238"/>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21" name="Oval 20"/>
              <p:cNvSpPr/>
              <p:nvPr/>
            </p:nvSpPr>
            <p:spPr>
              <a:xfrm>
                <a:off x="6476343" y="4853658"/>
                <a:ext cx="152203" cy="132297"/>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22" name="Oval 21"/>
              <p:cNvSpPr/>
              <p:nvPr/>
            </p:nvSpPr>
            <p:spPr>
              <a:xfrm>
                <a:off x="5258724" y="3263142"/>
                <a:ext cx="152203" cy="135238"/>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23" name="Oval 22"/>
              <p:cNvSpPr/>
              <p:nvPr/>
            </p:nvSpPr>
            <p:spPr>
              <a:xfrm>
                <a:off x="6332443" y="3530679"/>
                <a:ext cx="152203" cy="135238"/>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24" name="Oval 23"/>
              <p:cNvSpPr/>
              <p:nvPr/>
            </p:nvSpPr>
            <p:spPr>
              <a:xfrm>
                <a:off x="5942252" y="1828445"/>
                <a:ext cx="152201" cy="132299"/>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25" name="Oval 24"/>
              <p:cNvSpPr/>
              <p:nvPr/>
            </p:nvSpPr>
            <p:spPr>
              <a:xfrm>
                <a:off x="5870302" y="1534450"/>
                <a:ext cx="152201" cy="135238"/>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26" name="Oval 25"/>
              <p:cNvSpPr/>
              <p:nvPr/>
            </p:nvSpPr>
            <p:spPr>
              <a:xfrm>
                <a:off x="7514087" y="1387452"/>
                <a:ext cx="152201" cy="132299"/>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cxnSp>
            <p:nvCxnSpPr>
              <p:cNvPr id="27" name="Straight Arrow Connector 26"/>
              <p:cNvCxnSpPr>
                <a:stCxn id="21" idx="1"/>
                <a:endCxn id="22" idx="5"/>
              </p:cNvCxnSpPr>
              <p:nvPr/>
            </p:nvCxnSpPr>
            <p:spPr>
              <a:xfrm flipH="1" flipV="1">
                <a:off x="5388638" y="3378575"/>
                <a:ext cx="1109996" cy="1494457"/>
              </a:xfrm>
              <a:prstGeom prst="straightConnector1">
                <a:avLst/>
              </a:prstGeom>
              <a:ln w="25400" cmpd="sng">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324142" y="4039290"/>
                <a:ext cx="304405" cy="30281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r>
                  <a:rPr lang="en-US" sz="2000" baseline="-25000" dirty="0">
                    <a:solidFill>
                      <a:prstClr val="white"/>
                    </a:solidFill>
                    <a:latin typeface="Calibri" panose="020F0502020204030204" pitchFamily="34" charset="0"/>
                    <a:cs typeface="Arial" panose="020B0604020202020204" pitchFamily="34" charset="0"/>
                  </a:rPr>
                  <a:t>1 km</a:t>
                </a:r>
              </a:p>
            </p:txBody>
          </p:sp>
          <p:sp>
            <p:nvSpPr>
              <p:cNvPr id="29" name="Oval 28"/>
              <p:cNvSpPr/>
              <p:nvPr/>
            </p:nvSpPr>
            <p:spPr>
              <a:xfrm>
                <a:off x="4268026" y="3795274"/>
                <a:ext cx="152203" cy="132297"/>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sp>
            <p:nvSpPr>
              <p:cNvPr id="30" name="Oval 29"/>
              <p:cNvSpPr/>
              <p:nvPr/>
            </p:nvSpPr>
            <p:spPr>
              <a:xfrm>
                <a:off x="5715332" y="2463475"/>
                <a:ext cx="154970" cy="135238"/>
              </a:xfrm>
              <a:prstGeom prst="ellipse">
                <a:avLst/>
              </a:prstGeom>
              <a:solidFill>
                <a:srgbClr val="FF0000"/>
              </a:solid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buFontTx/>
                  <a:buNone/>
                  <a:defRPr/>
                </a:pPr>
                <a:endParaRPr lang="en-US" altLang="en-US" sz="2000" baseline="-25000">
                  <a:solidFill>
                    <a:prstClr val="white"/>
                  </a:solidFill>
                  <a:latin typeface="Calibri" pitchFamily="34" charset="0"/>
                  <a:ea typeface="ＭＳ Ｐゴシック" pitchFamily="34" charset="-128"/>
                  <a:cs typeface="Arial" pitchFamily="34" charset="0"/>
                </a:endParaRPr>
              </a:p>
            </p:txBody>
          </p:sp>
          <p:cxnSp>
            <p:nvCxnSpPr>
              <p:cNvPr id="31" name="Straight Arrow Connector 30"/>
              <p:cNvCxnSpPr/>
              <p:nvPr/>
            </p:nvCxnSpPr>
            <p:spPr>
              <a:xfrm flipH="1" flipV="1">
                <a:off x="2009896" y="5491626"/>
                <a:ext cx="5764318" cy="20581"/>
              </a:xfrm>
              <a:prstGeom prst="straightConnector1">
                <a:avLst/>
              </a:prstGeom>
              <a:ln w="25400" cmpd="sng">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4995830" y="5459288"/>
                <a:ext cx="243524" cy="24107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r>
                  <a:rPr lang="en-US" sz="2000" baseline="-25000" dirty="0">
                    <a:solidFill>
                      <a:prstClr val="white"/>
                    </a:solidFill>
                    <a:latin typeface="Calibri" panose="020F0502020204030204" pitchFamily="34" charset="0"/>
                    <a:cs typeface="Arial" panose="020B0604020202020204" pitchFamily="34" charset="0"/>
                  </a:rPr>
                  <a:t>2.5km</a:t>
                </a:r>
              </a:p>
            </p:txBody>
          </p:sp>
          <p:cxnSp>
            <p:nvCxnSpPr>
              <p:cNvPr id="33" name="Straight Arrow Connector 32"/>
              <p:cNvCxnSpPr/>
              <p:nvPr/>
            </p:nvCxnSpPr>
            <p:spPr>
              <a:xfrm>
                <a:off x="7774215" y="684804"/>
                <a:ext cx="0" cy="4827403"/>
              </a:xfrm>
              <a:prstGeom prst="straightConnector1">
                <a:avLst/>
              </a:prstGeom>
              <a:ln w="25400" cmpd="sng">
                <a:solidFill>
                  <a:schemeClr val="bg1"/>
                </a:solidFill>
                <a:prstDash val="solid"/>
                <a:tailEnd type="none"/>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7984531" y="3201404"/>
                <a:ext cx="243524" cy="24107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fontAlgn="base">
                  <a:spcBef>
                    <a:spcPct val="0"/>
                  </a:spcBef>
                  <a:spcAft>
                    <a:spcPct val="0"/>
                  </a:spcAft>
                  <a:defRPr/>
                </a:pPr>
                <a:r>
                  <a:rPr lang="en-US" sz="2000" baseline="-25000" dirty="0">
                    <a:solidFill>
                      <a:prstClr val="white"/>
                    </a:solidFill>
                    <a:latin typeface="Calibri" panose="020F0502020204030204" pitchFamily="34" charset="0"/>
                    <a:cs typeface="Arial" panose="020B0604020202020204" pitchFamily="34" charset="0"/>
                  </a:rPr>
                  <a:t>3km</a:t>
                </a:r>
              </a:p>
            </p:txBody>
          </p:sp>
        </p:grpSp>
        <p:grpSp>
          <p:nvGrpSpPr>
            <p:cNvPr id="13" name="Group 12"/>
            <p:cNvGrpSpPr>
              <a:grpSpLocks/>
            </p:cNvGrpSpPr>
            <p:nvPr/>
          </p:nvGrpSpPr>
          <p:grpSpPr bwMode="auto">
            <a:xfrm>
              <a:off x="468313" y="3122613"/>
              <a:ext cx="1295400" cy="1819275"/>
              <a:chOff x="539552" y="3140968"/>
              <a:chExt cx="1152128" cy="1673752"/>
            </a:xfrm>
          </p:grpSpPr>
          <p:pic>
            <p:nvPicPr>
              <p:cNvPr id="14" name="Picture 13"/>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539552" y="3140968"/>
                <a:ext cx="1152128" cy="1673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ular Callout 14"/>
              <p:cNvSpPr>
                <a:spLocks noChangeArrowheads="1"/>
              </p:cNvSpPr>
              <p:nvPr/>
            </p:nvSpPr>
            <p:spPr bwMode="auto">
              <a:xfrm>
                <a:off x="539552" y="3140968"/>
                <a:ext cx="1152128" cy="1656184"/>
              </a:xfrm>
              <a:prstGeom prst="wedgeRectCallout">
                <a:avLst>
                  <a:gd name="adj1" fmla="val 60926"/>
                  <a:gd name="adj2" fmla="val 65991"/>
                </a:avLst>
              </a:prstGeom>
              <a:noFill/>
              <a:ln w="19050" algn="ctr">
                <a:solidFill>
                  <a:schemeClr val="bg1"/>
                </a:solidFill>
                <a:round/>
                <a:headEnd/>
                <a:tailEnd/>
              </a:ln>
              <a:extLst>
                <a:ext uri="{909E8E84-426E-40DD-AFC4-6F175D3DCCD1}">
                  <a14:hiddenFill xmlns:a14="http://schemas.microsoft.com/office/drawing/2010/main">
                    <a:solidFill>
                      <a:srgbClr val="FFFFFF"/>
                    </a:solidFill>
                  </a14:hiddenFill>
                </a:ext>
              </a:extLst>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base" hangingPunct="1">
                  <a:spcBef>
                    <a:spcPct val="0"/>
                  </a:spcBef>
                  <a:spcAft>
                    <a:spcPct val="0"/>
                  </a:spcAft>
                  <a:buFontTx/>
                  <a:buNone/>
                </a:pPr>
                <a:endParaRPr lang="en-US" altLang="en-US" sz="2400" baseline="-25000">
                  <a:solidFill>
                    <a:srgbClr val="262626"/>
                  </a:solidFill>
                  <a:latin typeface="Arial" panose="020B0604020202020204" pitchFamily="34" charset="0"/>
                  <a:ea typeface="ＭＳ Ｐゴシック" panose="020B0600070205080204" pitchFamily="34" charset="-128"/>
                  <a:cs typeface="Arial" panose="020B0604020202020204" pitchFamily="34" charset="0"/>
                </a:endParaRPr>
              </a:p>
            </p:txBody>
          </p:sp>
        </p:grpSp>
      </p:grpSp>
      <p:pic>
        <p:nvPicPr>
          <p:cNvPr id="6150" name="Picture 6" descr="http://www.volcano-erasmusplus.eu/wp-content/uploads/2015/10/3023455-poster-p-volcano.jpg"/>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191173" y="2999060"/>
            <a:ext cx="5283263" cy="297183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weknowyourdreamz.com/images/zebra/zebra-0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438545" y="3235573"/>
            <a:ext cx="4759795" cy="297487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a:stCxn id="16" idx="3"/>
          </p:cNvCxnSpPr>
          <p:nvPr/>
        </p:nvCxnSpPr>
        <p:spPr>
          <a:xfrm>
            <a:off x="6879108" y="4028246"/>
            <a:ext cx="1089235"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 name="Elbow Connector 6"/>
          <p:cNvCxnSpPr/>
          <p:nvPr/>
        </p:nvCxnSpPr>
        <p:spPr>
          <a:xfrm>
            <a:off x="6126480" y="2303947"/>
            <a:ext cx="1811829" cy="1003518"/>
          </a:xfrm>
          <a:prstGeom prst="bentConnector3">
            <a:avLst>
              <a:gd name="adj1" fmla="val 58874"/>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Elbow Connector 38"/>
          <p:cNvCxnSpPr/>
          <p:nvPr/>
        </p:nvCxnSpPr>
        <p:spPr>
          <a:xfrm>
            <a:off x="5552878" y="2000367"/>
            <a:ext cx="2415465" cy="533986"/>
          </a:xfrm>
          <a:prstGeom prst="bentConnector3">
            <a:avLst>
              <a:gd name="adj1" fmla="val 812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Elbow Connector 37"/>
          <p:cNvCxnSpPr/>
          <p:nvPr/>
        </p:nvCxnSpPr>
        <p:spPr>
          <a:xfrm flipV="1">
            <a:off x="5198340" y="5455927"/>
            <a:ext cx="2739969" cy="633374"/>
          </a:xfrm>
          <a:prstGeom prst="bentConnector3">
            <a:avLst>
              <a:gd name="adj1" fmla="val 86307"/>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Elbow Connector 46"/>
          <p:cNvCxnSpPr/>
          <p:nvPr/>
        </p:nvCxnSpPr>
        <p:spPr>
          <a:xfrm flipV="1">
            <a:off x="6474436" y="4695673"/>
            <a:ext cx="1477823" cy="1105392"/>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004702" y="2317600"/>
            <a:ext cx="2910349" cy="400110"/>
          </a:xfrm>
          <a:prstGeom prst="rect">
            <a:avLst/>
          </a:prstGeom>
          <a:noFill/>
        </p:spPr>
        <p:txBody>
          <a:bodyPr wrap="none" rtlCol="0">
            <a:spAutoFit/>
          </a:bodyPr>
          <a:lstStyle/>
          <a:p>
            <a:r>
              <a:rPr lang="en-US" sz="2000" dirty="0" err="1">
                <a:solidFill>
                  <a:schemeClr val="tx1">
                    <a:lumMod val="75000"/>
                    <a:lumOff val="25000"/>
                  </a:schemeClr>
                </a:solidFill>
                <a:latin typeface="Calibri Light" panose="020F0302020204030204" pitchFamily="34" charset="0"/>
              </a:rPr>
              <a:t>GreenOrbs</a:t>
            </a:r>
            <a:r>
              <a:rPr lang="en-US" sz="2000" dirty="0">
                <a:solidFill>
                  <a:schemeClr val="tx1">
                    <a:lumMod val="75000"/>
                    <a:lumOff val="25000"/>
                  </a:schemeClr>
                </a:solidFill>
                <a:latin typeface="Calibri Light" panose="020F0302020204030204" pitchFamily="34" charset="0"/>
              </a:rPr>
              <a:t> [Y. Liu et al.]</a:t>
            </a:r>
            <a:endParaRPr lang="en-SG" sz="2000" dirty="0">
              <a:solidFill>
                <a:schemeClr val="tx1">
                  <a:lumMod val="75000"/>
                  <a:lumOff val="25000"/>
                </a:schemeClr>
              </a:solidFill>
              <a:latin typeface="Calibri Light" panose="020F0302020204030204" pitchFamily="34" charset="0"/>
            </a:endParaRPr>
          </a:p>
        </p:txBody>
      </p:sp>
      <p:sp>
        <p:nvSpPr>
          <p:cNvPr id="56" name="TextBox 55"/>
          <p:cNvSpPr txBox="1"/>
          <p:nvPr/>
        </p:nvSpPr>
        <p:spPr>
          <a:xfrm>
            <a:off x="8000222" y="3069404"/>
            <a:ext cx="4041491" cy="400110"/>
          </a:xfrm>
          <a:prstGeom prst="rect">
            <a:avLst/>
          </a:prstGeom>
          <a:noFill/>
        </p:spPr>
        <p:txBody>
          <a:bodyPr wrap="none" rtlCol="0">
            <a:spAutoFit/>
          </a:bodyPr>
          <a:lstStyle/>
          <a:p>
            <a:r>
              <a:rPr lang="en-US" sz="2000" dirty="0">
                <a:solidFill>
                  <a:schemeClr val="tx1">
                    <a:lumMod val="75000"/>
                    <a:lumOff val="25000"/>
                  </a:schemeClr>
                </a:solidFill>
                <a:latin typeface="Calibri Light" panose="020F0302020204030204" pitchFamily="34" charset="0"/>
              </a:rPr>
              <a:t>Golden Gate Bridge [S. Kim et al.]</a:t>
            </a:r>
            <a:endParaRPr lang="en-SG" sz="2000" dirty="0">
              <a:solidFill>
                <a:schemeClr val="tx1">
                  <a:lumMod val="75000"/>
                  <a:lumOff val="25000"/>
                </a:schemeClr>
              </a:solidFill>
              <a:latin typeface="Calibri Light" panose="020F0302020204030204" pitchFamily="34" charset="0"/>
            </a:endParaRPr>
          </a:p>
        </p:txBody>
      </p:sp>
      <p:sp>
        <p:nvSpPr>
          <p:cNvPr id="57" name="TextBox 56"/>
          <p:cNvSpPr txBox="1"/>
          <p:nvPr/>
        </p:nvSpPr>
        <p:spPr>
          <a:xfrm>
            <a:off x="8004415" y="3813268"/>
            <a:ext cx="3560975" cy="400110"/>
          </a:xfrm>
          <a:prstGeom prst="rect">
            <a:avLst/>
          </a:prstGeom>
          <a:noFill/>
        </p:spPr>
        <p:txBody>
          <a:bodyPr wrap="none" rtlCol="0">
            <a:spAutoFit/>
          </a:bodyPr>
          <a:lstStyle/>
          <a:p>
            <a:r>
              <a:rPr lang="en-US" sz="2000" dirty="0">
                <a:solidFill>
                  <a:schemeClr val="tx1">
                    <a:lumMod val="75000"/>
                    <a:lumOff val="25000"/>
                  </a:schemeClr>
                </a:solidFill>
                <a:latin typeface="Calibri Light" panose="020F0302020204030204" pitchFamily="34" charset="0"/>
              </a:rPr>
              <a:t>Water Reservoir [W. Du et al.]</a:t>
            </a:r>
            <a:endParaRPr lang="en-SG" sz="2000" dirty="0">
              <a:solidFill>
                <a:schemeClr val="tx1">
                  <a:lumMod val="75000"/>
                  <a:lumOff val="25000"/>
                </a:schemeClr>
              </a:solidFill>
              <a:latin typeface="Calibri Light" panose="020F0302020204030204" pitchFamily="34" charset="0"/>
            </a:endParaRPr>
          </a:p>
        </p:txBody>
      </p:sp>
      <p:sp>
        <p:nvSpPr>
          <p:cNvPr id="58" name="TextBox 57"/>
          <p:cNvSpPr txBox="1"/>
          <p:nvPr/>
        </p:nvSpPr>
        <p:spPr>
          <a:xfrm>
            <a:off x="8006093" y="4468089"/>
            <a:ext cx="3767826" cy="400110"/>
          </a:xfrm>
          <a:prstGeom prst="rect">
            <a:avLst/>
          </a:prstGeom>
          <a:noFill/>
        </p:spPr>
        <p:txBody>
          <a:bodyPr wrap="none" rtlCol="0">
            <a:spAutoFit/>
          </a:bodyPr>
          <a:lstStyle/>
          <a:p>
            <a:r>
              <a:rPr lang="en-US" sz="2000" dirty="0">
                <a:solidFill>
                  <a:schemeClr val="tx1">
                    <a:lumMod val="75000"/>
                    <a:lumOff val="25000"/>
                  </a:schemeClr>
                </a:solidFill>
                <a:latin typeface="Calibri Light" panose="020F0302020204030204" pitchFamily="34" charset="0"/>
              </a:rPr>
              <a:t>Volcano [G. Werner-Allen et al.]</a:t>
            </a:r>
            <a:endParaRPr lang="en-SG" sz="2000" dirty="0">
              <a:solidFill>
                <a:schemeClr val="tx1">
                  <a:lumMod val="75000"/>
                  <a:lumOff val="25000"/>
                </a:schemeClr>
              </a:solidFill>
              <a:latin typeface="Calibri Light" panose="020F0302020204030204" pitchFamily="34" charset="0"/>
            </a:endParaRPr>
          </a:p>
        </p:txBody>
      </p:sp>
      <p:sp>
        <p:nvSpPr>
          <p:cNvPr id="59" name="TextBox 58"/>
          <p:cNvSpPr txBox="1"/>
          <p:nvPr/>
        </p:nvSpPr>
        <p:spPr>
          <a:xfrm>
            <a:off x="8007773" y="5223381"/>
            <a:ext cx="2703432" cy="400110"/>
          </a:xfrm>
          <a:prstGeom prst="rect">
            <a:avLst/>
          </a:prstGeom>
          <a:noFill/>
        </p:spPr>
        <p:txBody>
          <a:bodyPr wrap="none" rtlCol="0">
            <a:spAutoFit/>
          </a:bodyPr>
          <a:lstStyle/>
          <a:p>
            <a:r>
              <a:rPr lang="en-US" sz="2000" dirty="0" err="1">
                <a:solidFill>
                  <a:schemeClr val="tx1">
                    <a:lumMod val="75000"/>
                    <a:lumOff val="25000"/>
                  </a:schemeClr>
                </a:solidFill>
                <a:latin typeface="Calibri Light" panose="020F0302020204030204" pitchFamily="34" charset="0"/>
              </a:rPr>
              <a:t>ZebraNet</a:t>
            </a:r>
            <a:r>
              <a:rPr lang="en-US" sz="2000" dirty="0">
                <a:solidFill>
                  <a:schemeClr val="tx1">
                    <a:lumMod val="75000"/>
                    <a:lumOff val="25000"/>
                  </a:schemeClr>
                </a:solidFill>
                <a:latin typeface="Calibri Light" panose="020F0302020204030204" pitchFamily="34" charset="0"/>
              </a:rPr>
              <a:t> [T. Liu et al.]</a:t>
            </a:r>
            <a:endParaRPr lang="en-SG" sz="2000" dirty="0">
              <a:solidFill>
                <a:schemeClr val="tx1">
                  <a:lumMod val="75000"/>
                  <a:lumOff val="25000"/>
                </a:schemeClr>
              </a:solidFill>
              <a:latin typeface="Calibri Light" panose="020F0302020204030204" pitchFamily="34" charset="0"/>
            </a:endParaRPr>
          </a:p>
        </p:txBody>
      </p:sp>
      <p:sp>
        <p:nvSpPr>
          <p:cNvPr id="4" name="Slide Number Placeholder 3"/>
          <p:cNvSpPr>
            <a:spLocks noGrp="1"/>
          </p:cNvSpPr>
          <p:nvPr>
            <p:ph type="sldNum" sz="quarter" idx="4"/>
          </p:nvPr>
        </p:nvSpPr>
        <p:spPr/>
        <p:txBody>
          <a:bodyPr/>
          <a:lstStyle/>
          <a:p>
            <a:fld id="{4FAB73BC-B049-4115-A692-8D63A059BFB8}" type="slidenum">
              <a:rPr lang="en-US" smtClean="0"/>
              <a:pPr/>
              <a:t>2</a:t>
            </a:fld>
            <a:endParaRPr lang="en-US" dirty="0"/>
          </a:p>
        </p:txBody>
      </p:sp>
    </p:spTree>
    <p:custDataLst>
      <p:tags r:id="rId1"/>
    </p:custDataLst>
    <p:extLst>
      <p:ext uri="{BB962C8B-B14F-4D97-AF65-F5344CB8AC3E}">
        <p14:creationId xmlns:p14="http://schemas.microsoft.com/office/powerpoint/2010/main" val="89724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6146"/>
                                        </p:tgtEl>
                                        <p:attrNameLst>
                                          <p:attrName>style.visibility</p:attrName>
                                        </p:attrNameLst>
                                      </p:cBhvr>
                                      <p:to>
                                        <p:strVal val="visible"/>
                                      </p:to>
                                    </p:set>
                                    <p:animEffect transition="in" filter="fade">
                                      <p:cBhvr>
                                        <p:cTn id="18" dur="500"/>
                                        <p:tgtEl>
                                          <p:spTgt spid="6146"/>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6"/>
                                        </p:tgtEl>
                                        <p:attrNameLst>
                                          <p:attrName>style.visibility</p:attrName>
                                        </p:attrNameLst>
                                      </p:cBhvr>
                                      <p:to>
                                        <p:strVal val="visible"/>
                                      </p:to>
                                    </p:set>
                                    <p:animEffect transition="in" filter="fade">
                                      <p:cBhvr>
                                        <p:cTn id="24" dur="500"/>
                                        <p:tgtEl>
                                          <p:spTgt spid="5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6150"/>
                                        </p:tgtEl>
                                        <p:attrNameLst>
                                          <p:attrName>style.visibility</p:attrName>
                                        </p:attrNameLst>
                                      </p:cBhvr>
                                      <p:to>
                                        <p:strVal val="visible"/>
                                      </p:to>
                                    </p:set>
                                    <p:animEffect transition="in" filter="fade">
                                      <p:cBhvr>
                                        <p:cTn id="40" dur="500"/>
                                        <p:tgtEl>
                                          <p:spTgt spid="6150"/>
                                        </p:tgtEl>
                                      </p:cBhvr>
                                    </p:animEffect>
                                  </p:childTnLst>
                                </p:cTn>
                              </p:par>
                              <p:par>
                                <p:cTn id="41" presetID="10" presetClass="entr" presetSubtype="0" fill="hold"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animEffect transition="in" filter="fade">
                                      <p:cBhvr>
                                        <p:cTn id="46" dur="500"/>
                                        <p:tgtEl>
                                          <p:spTgt spid="5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nodeType="withEffect">
                                  <p:stCondLst>
                                    <p:cond delay="0"/>
                                  </p:stCondLst>
                                  <p:childTnLst>
                                    <p:set>
                                      <p:cBhvr>
                                        <p:cTn id="53" dur="1" fill="hold">
                                          <p:stCondLst>
                                            <p:cond delay="0"/>
                                          </p:stCondLst>
                                        </p:cTn>
                                        <p:tgtEl>
                                          <p:spTgt spid="6148"/>
                                        </p:tgtEl>
                                        <p:attrNameLst>
                                          <p:attrName>style.visibility</p:attrName>
                                        </p:attrNameLst>
                                      </p:cBhvr>
                                      <p:to>
                                        <p:strVal val="visible"/>
                                      </p:to>
                                    </p:set>
                                    <p:animEffect transition="in" filter="fade">
                                      <p:cBhvr>
                                        <p:cTn id="54" dur="500"/>
                                        <p:tgtEl>
                                          <p:spTgt spid="614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56" grpId="0"/>
      <p:bldP spid="57" grpId="0"/>
      <p:bldP spid="58" grpId="0"/>
      <p:bldP spid="5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Degree Distributions</a:t>
            </a:r>
          </a:p>
        </p:txBody>
      </p:sp>
      <p:sp>
        <p:nvSpPr>
          <p:cNvPr id="3" name="Content Placeholder 2"/>
          <p:cNvSpPr>
            <a:spLocks noGrp="1"/>
          </p:cNvSpPr>
          <p:nvPr>
            <p:ph idx="1"/>
          </p:nvPr>
        </p:nvSpPr>
        <p:spPr/>
        <p:txBody>
          <a:bodyPr>
            <a:normAutofit/>
          </a:bodyPr>
          <a:lstStyle/>
          <a:p>
            <a:r>
              <a:rPr lang="en-US" sz="3200" dirty="0">
                <a:latin typeface="Calibri Light" charset="0"/>
                <a:ea typeface="Calibri Light" charset="0"/>
                <a:cs typeface="Calibri Light" charset="0"/>
              </a:rPr>
              <a:t>Soliton Distribution</a:t>
            </a:r>
          </a:p>
          <a:p>
            <a:endParaRPr lang="en-US" sz="3200" dirty="0">
              <a:latin typeface="Calibri Light" charset="0"/>
              <a:ea typeface="Calibri Light" charset="0"/>
              <a:cs typeface="Calibri Light"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0405" y="2475019"/>
            <a:ext cx="7472149" cy="3708400"/>
          </a:xfrm>
          <a:prstGeom prst="rect">
            <a:avLst/>
          </a:prstGeom>
        </p:spPr>
      </p:pic>
      <p:sp>
        <p:nvSpPr>
          <p:cNvPr id="4" name="Slide Number Placeholder 3"/>
          <p:cNvSpPr>
            <a:spLocks noGrp="1"/>
          </p:cNvSpPr>
          <p:nvPr>
            <p:ph type="sldNum" sz="quarter" idx="4"/>
          </p:nvPr>
        </p:nvSpPr>
        <p:spPr/>
        <p:txBody>
          <a:bodyPr/>
          <a:lstStyle/>
          <a:p>
            <a:fld id="{4FAB73BC-B049-4115-A692-8D63A059BFB8}" type="slidenum">
              <a:rPr lang="en-US" smtClean="0"/>
              <a:pPr/>
              <a:t>20</a:t>
            </a:fld>
            <a:endParaRPr lang="en-US" dirty="0"/>
          </a:p>
        </p:txBody>
      </p:sp>
    </p:spTree>
    <p:extLst>
      <p:ext uri="{BB962C8B-B14F-4D97-AF65-F5344CB8AC3E}">
        <p14:creationId xmlns:p14="http://schemas.microsoft.com/office/powerpoint/2010/main" val="1863601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92554" y="2476086"/>
            <a:ext cx="7470000" cy="3707333"/>
          </a:xfrm>
          <a:prstGeom prst="rect">
            <a:avLst/>
          </a:prstGeom>
        </p:spPr>
      </p:pic>
      <p:sp>
        <p:nvSpPr>
          <p:cNvPr id="2" name="Title 1"/>
          <p:cNvSpPr>
            <a:spLocks noGrp="1"/>
          </p:cNvSpPr>
          <p:nvPr>
            <p:ph type="title"/>
          </p:nvPr>
        </p:nvSpPr>
        <p:spPr/>
        <p:txBody>
          <a:bodyPr/>
          <a:lstStyle/>
          <a:p>
            <a:r>
              <a:rPr lang="en-US" dirty="0"/>
              <a:t>Degree Distributions</a:t>
            </a:r>
          </a:p>
        </p:txBody>
      </p:sp>
      <p:sp>
        <p:nvSpPr>
          <p:cNvPr id="3" name="Content Placeholder 2"/>
          <p:cNvSpPr>
            <a:spLocks noGrp="1"/>
          </p:cNvSpPr>
          <p:nvPr>
            <p:ph idx="1"/>
          </p:nvPr>
        </p:nvSpPr>
        <p:spPr/>
        <p:txBody>
          <a:bodyPr>
            <a:normAutofit/>
          </a:bodyPr>
          <a:lstStyle/>
          <a:p>
            <a:r>
              <a:rPr lang="en-US" sz="3200" dirty="0">
                <a:latin typeface="Calibri Light" charset="0"/>
                <a:ea typeface="Calibri Light" charset="0"/>
                <a:cs typeface="Calibri Light" charset="0"/>
              </a:rPr>
              <a:t>Robust Soliton Distribution</a:t>
            </a:r>
          </a:p>
          <a:p>
            <a:endParaRPr lang="en-US" sz="3200" dirty="0">
              <a:latin typeface="Calibri Light" charset="0"/>
              <a:ea typeface="Calibri Light" charset="0"/>
              <a:cs typeface="Calibri Light" charset="0"/>
            </a:endParaRPr>
          </a:p>
        </p:txBody>
      </p:sp>
      <p:sp>
        <p:nvSpPr>
          <p:cNvPr id="5" name="Slide Number Placeholder 4"/>
          <p:cNvSpPr>
            <a:spLocks noGrp="1"/>
          </p:cNvSpPr>
          <p:nvPr>
            <p:ph type="sldNum" sz="quarter" idx="4"/>
          </p:nvPr>
        </p:nvSpPr>
        <p:spPr/>
        <p:txBody>
          <a:bodyPr/>
          <a:lstStyle/>
          <a:p>
            <a:fld id="{4FAB73BC-B049-4115-A692-8D63A059BFB8}" type="slidenum">
              <a:rPr lang="en-US" smtClean="0"/>
              <a:pPr/>
              <a:t>21</a:t>
            </a:fld>
            <a:endParaRPr lang="en-US" dirty="0"/>
          </a:p>
        </p:txBody>
      </p:sp>
    </p:spTree>
    <p:extLst>
      <p:ext uri="{BB962C8B-B14F-4D97-AF65-F5344CB8AC3E}">
        <p14:creationId xmlns:p14="http://schemas.microsoft.com/office/powerpoint/2010/main" val="4933180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90404" y="2475019"/>
            <a:ext cx="7472149" cy="3708400"/>
          </a:xfrm>
          <a:prstGeom prst="rect">
            <a:avLst/>
          </a:prstGeom>
        </p:spPr>
      </p:pic>
      <p:sp>
        <p:nvSpPr>
          <p:cNvPr id="2" name="Title 1"/>
          <p:cNvSpPr>
            <a:spLocks noGrp="1"/>
          </p:cNvSpPr>
          <p:nvPr>
            <p:ph type="title"/>
          </p:nvPr>
        </p:nvSpPr>
        <p:spPr/>
        <p:txBody>
          <a:bodyPr/>
          <a:lstStyle/>
          <a:p>
            <a:r>
              <a:rPr lang="en-US" dirty="0"/>
              <a:t>Degree Distributions</a:t>
            </a:r>
          </a:p>
        </p:txBody>
      </p:sp>
      <p:sp>
        <p:nvSpPr>
          <p:cNvPr id="3" name="Content Placeholder 2"/>
          <p:cNvSpPr>
            <a:spLocks noGrp="1"/>
          </p:cNvSpPr>
          <p:nvPr>
            <p:ph idx="1"/>
          </p:nvPr>
        </p:nvSpPr>
        <p:spPr/>
        <p:txBody>
          <a:bodyPr>
            <a:normAutofit/>
          </a:bodyPr>
          <a:lstStyle/>
          <a:p>
            <a:r>
              <a:rPr lang="en-US" sz="3200" dirty="0">
                <a:latin typeface="Calibri Light" charset="0"/>
                <a:ea typeface="Calibri Light" charset="0"/>
                <a:cs typeface="Calibri Light" charset="0"/>
              </a:rPr>
              <a:t>Growth Code Distribution</a:t>
            </a:r>
          </a:p>
          <a:p>
            <a:endParaRPr lang="en-US" sz="3200" dirty="0">
              <a:latin typeface="Calibri Light" charset="0"/>
              <a:ea typeface="Calibri Light" charset="0"/>
              <a:cs typeface="Calibri Light" charset="0"/>
            </a:endParaRPr>
          </a:p>
        </p:txBody>
      </p:sp>
      <p:sp>
        <p:nvSpPr>
          <p:cNvPr id="5" name="Slide Number Placeholder 4"/>
          <p:cNvSpPr>
            <a:spLocks noGrp="1"/>
          </p:cNvSpPr>
          <p:nvPr>
            <p:ph type="sldNum" sz="quarter" idx="4"/>
          </p:nvPr>
        </p:nvSpPr>
        <p:spPr/>
        <p:txBody>
          <a:bodyPr/>
          <a:lstStyle/>
          <a:p>
            <a:fld id="{4FAB73BC-B049-4115-A692-8D63A059BFB8}" type="slidenum">
              <a:rPr lang="en-US" smtClean="0"/>
              <a:pPr/>
              <a:t>22</a:t>
            </a:fld>
            <a:endParaRPr lang="en-US" dirty="0"/>
          </a:p>
        </p:txBody>
      </p:sp>
    </p:spTree>
    <p:extLst>
      <p:ext uri="{BB962C8B-B14F-4D97-AF65-F5344CB8AC3E}">
        <p14:creationId xmlns:p14="http://schemas.microsoft.com/office/powerpoint/2010/main" val="1909269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p:cNvSpPr/>
          <p:nvPr/>
        </p:nvSpPr>
        <p:spPr>
          <a:xfrm>
            <a:off x="500147" y="2991041"/>
            <a:ext cx="2957400" cy="2957400"/>
          </a:xfrm>
          <a:prstGeom prst="ellipse">
            <a:avLst/>
          </a:prstGeom>
          <a:solidFill>
            <a:srgbClr val="E48312">
              <a:alpha val="50196"/>
            </a:srgbClr>
          </a:solidFill>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charset="0"/>
              <a:ea typeface="Calibri Light" charset="0"/>
              <a:cs typeface="Calibri Light" charset="0"/>
            </a:endParaRPr>
          </a:p>
        </p:txBody>
      </p:sp>
      <p:sp>
        <p:nvSpPr>
          <p:cNvPr id="14" name="Oval 13"/>
          <p:cNvSpPr/>
          <p:nvPr/>
        </p:nvSpPr>
        <p:spPr>
          <a:xfrm>
            <a:off x="2523521" y="2991041"/>
            <a:ext cx="2957400" cy="2957400"/>
          </a:xfrm>
          <a:prstGeom prst="ellipse">
            <a:avLst/>
          </a:prstGeom>
          <a:solidFill>
            <a:srgbClr val="E48312">
              <a:alpha val="50196"/>
            </a:srgbClr>
          </a:solidFill>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charset="0"/>
              <a:ea typeface="Calibri Light" charset="0"/>
              <a:cs typeface="Calibri Light" charset="0"/>
            </a:endParaRPr>
          </a:p>
        </p:txBody>
      </p:sp>
      <p:sp>
        <p:nvSpPr>
          <p:cNvPr id="2" name="Title 1"/>
          <p:cNvSpPr>
            <a:spLocks noGrp="1"/>
          </p:cNvSpPr>
          <p:nvPr>
            <p:ph type="title"/>
          </p:nvPr>
        </p:nvSpPr>
        <p:spPr/>
        <p:txBody>
          <a:bodyPr/>
          <a:lstStyle/>
          <a:p>
            <a:r>
              <a:rPr lang="en-US" dirty="0"/>
              <a:t>Degree Distributions Good Enough?</a:t>
            </a:r>
          </a:p>
        </p:txBody>
      </p:sp>
      <p:grpSp>
        <p:nvGrpSpPr>
          <p:cNvPr id="20" name="Group 19"/>
          <p:cNvGrpSpPr/>
          <p:nvPr/>
        </p:nvGrpSpPr>
        <p:grpSpPr>
          <a:xfrm>
            <a:off x="1205389" y="4671805"/>
            <a:ext cx="1546915" cy="1219487"/>
            <a:chOff x="3991480" y="4671805"/>
            <a:chExt cx="1546915" cy="1219487"/>
          </a:xfrm>
        </p:grpSpPr>
        <p:pic>
          <p:nvPicPr>
            <p:cNvPr id="7" name="Picture 6"/>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991480" y="4671805"/>
              <a:ext cx="1546915" cy="1094568"/>
            </a:xfrm>
            <a:prstGeom prst="rect">
              <a:avLst/>
            </a:prstGeom>
          </p:spPr>
        </p:pic>
        <p:sp>
          <p:nvSpPr>
            <p:cNvPr id="12" name="TextBox 11"/>
            <p:cNvSpPr txBox="1"/>
            <p:nvPr/>
          </p:nvSpPr>
          <p:spPr>
            <a:xfrm>
              <a:off x="4325553" y="5521960"/>
              <a:ext cx="878767" cy="369332"/>
            </a:xfrm>
            <a:prstGeom prst="rect">
              <a:avLst/>
            </a:prstGeom>
            <a:noFill/>
          </p:spPr>
          <p:txBody>
            <a:bodyPr wrap="none" rtlCol="0">
              <a:spAutoFit/>
            </a:bodyPr>
            <a:lstStyle/>
            <a:p>
              <a:r>
                <a:rPr lang="en-US" dirty="0">
                  <a:latin typeface="Calibri Light" charset="0"/>
                  <a:ea typeface="Calibri Light" charset="0"/>
                  <a:cs typeface="Calibri Light" charset="0"/>
                </a:rPr>
                <a:t>Node A</a:t>
              </a:r>
            </a:p>
          </p:txBody>
        </p:sp>
      </p:grpSp>
      <p:sp>
        <p:nvSpPr>
          <p:cNvPr id="13" name="TextBox 12"/>
          <p:cNvSpPr txBox="1"/>
          <p:nvPr/>
        </p:nvSpPr>
        <p:spPr>
          <a:xfrm>
            <a:off x="1552286" y="3188668"/>
            <a:ext cx="888385" cy="369332"/>
          </a:xfrm>
          <a:prstGeom prst="rect">
            <a:avLst/>
          </a:prstGeom>
          <a:noFill/>
        </p:spPr>
        <p:txBody>
          <a:bodyPr wrap="none" rtlCol="0">
            <a:spAutoFit/>
          </a:bodyPr>
          <a:lstStyle/>
          <a:p>
            <a:r>
              <a:rPr lang="en-US" dirty="0">
                <a:latin typeface="Calibri Light" charset="0"/>
                <a:ea typeface="Calibri Light" charset="0"/>
                <a:cs typeface="Calibri Light" charset="0"/>
              </a:rPr>
              <a:t>#A = 15</a:t>
            </a:r>
          </a:p>
        </p:txBody>
      </p:sp>
      <p:grpSp>
        <p:nvGrpSpPr>
          <p:cNvPr id="21" name="Group 20"/>
          <p:cNvGrpSpPr/>
          <p:nvPr/>
        </p:nvGrpSpPr>
        <p:grpSpPr>
          <a:xfrm>
            <a:off x="3228763" y="4671805"/>
            <a:ext cx="1546915" cy="1219487"/>
            <a:chOff x="6014854" y="4671805"/>
            <a:chExt cx="1546915" cy="1219487"/>
          </a:xfrm>
        </p:grpSpPr>
        <p:pic>
          <p:nvPicPr>
            <p:cNvPr id="15" name="Picture 14"/>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014854" y="4671805"/>
              <a:ext cx="1546915" cy="1094568"/>
            </a:xfrm>
            <a:prstGeom prst="rect">
              <a:avLst/>
            </a:prstGeom>
          </p:spPr>
        </p:pic>
        <p:sp>
          <p:nvSpPr>
            <p:cNvPr id="16" name="TextBox 15"/>
            <p:cNvSpPr txBox="1"/>
            <p:nvPr/>
          </p:nvSpPr>
          <p:spPr>
            <a:xfrm>
              <a:off x="6348927" y="5521960"/>
              <a:ext cx="878767" cy="369332"/>
            </a:xfrm>
            <a:prstGeom prst="rect">
              <a:avLst/>
            </a:prstGeom>
            <a:noFill/>
          </p:spPr>
          <p:txBody>
            <a:bodyPr wrap="none" rtlCol="0">
              <a:spAutoFit/>
            </a:bodyPr>
            <a:lstStyle/>
            <a:p>
              <a:r>
                <a:rPr lang="en-US" dirty="0">
                  <a:latin typeface="Calibri Light" charset="0"/>
                  <a:ea typeface="Calibri Light" charset="0"/>
                  <a:cs typeface="Calibri Light" charset="0"/>
                </a:rPr>
                <a:t>Node B</a:t>
              </a:r>
            </a:p>
          </p:txBody>
        </p:sp>
      </p:grpSp>
      <p:sp>
        <p:nvSpPr>
          <p:cNvPr id="17" name="TextBox 16"/>
          <p:cNvSpPr txBox="1"/>
          <p:nvPr/>
        </p:nvSpPr>
        <p:spPr>
          <a:xfrm>
            <a:off x="3575660" y="3188668"/>
            <a:ext cx="877163" cy="369332"/>
          </a:xfrm>
          <a:prstGeom prst="rect">
            <a:avLst/>
          </a:prstGeom>
          <a:noFill/>
        </p:spPr>
        <p:txBody>
          <a:bodyPr wrap="none" rtlCol="0">
            <a:spAutoFit/>
          </a:bodyPr>
          <a:lstStyle/>
          <a:p>
            <a:r>
              <a:rPr lang="en-US" dirty="0">
                <a:latin typeface="Calibri Light" charset="0"/>
                <a:ea typeface="Calibri Light" charset="0"/>
                <a:cs typeface="Calibri Light" charset="0"/>
              </a:rPr>
              <a:t>#B = 14</a:t>
            </a:r>
          </a:p>
        </p:txBody>
      </p:sp>
      <p:sp>
        <p:nvSpPr>
          <p:cNvPr id="18" name="TextBox 17"/>
          <p:cNvSpPr txBox="1"/>
          <p:nvPr/>
        </p:nvSpPr>
        <p:spPr>
          <a:xfrm>
            <a:off x="2113501" y="2406266"/>
            <a:ext cx="2003112" cy="584775"/>
          </a:xfrm>
          <a:prstGeom prst="rect">
            <a:avLst/>
          </a:prstGeom>
          <a:noFill/>
        </p:spPr>
        <p:txBody>
          <a:bodyPr wrap="none" rtlCol="0">
            <a:spAutoFit/>
          </a:bodyPr>
          <a:lstStyle/>
          <a:p>
            <a:r>
              <a:rPr lang="en-US" sz="3200" dirty="0">
                <a:latin typeface="Calibri Light" charset="0"/>
                <a:ea typeface="Calibri Light" charset="0"/>
                <a:cs typeface="Calibri Light" charset="0"/>
              </a:rPr>
              <a:t>#Total = 30</a:t>
            </a:r>
          </a:p>
        </p:txBody>
      </p:sp>
      <p:sp>
        <p:nvSpPr>
          <p:cNvPr id="19" name="TextBox 18"/>
          <p:cNvSpPr txBox="1"/>
          <p:nvPr/>
        </p:nvSpPr>
        <p:spPr>
          <a:xfrm>
            <a:off x="2551952" y="4285075"/>
            <a:ext cx="875561" cy="369332"/>
          </a:xfrm>
          <a:prstGeom prst="rect">
            <a:avLst/>
          </a:prstGeom>
          <a:noFill/>
        </p:spPr>
        <p:txBody>
          <a:bodyPr wrap="none" rtlCol="0">
            <a:spAutoFit/>
          </a:bodyPr>
          <a:lstStyle/>
          <a:p>
            <a:r>
              <a:rPr lang="en-US" dirty="0">
                <a:latin typeface="Calibri Light" charset="0"/>
                <a:ea typeface="Calibri Light" charset="0"/>
                <a:cs typeface="Calibri Light" charset="0"/>
              </a:rPr>
              <a:t>#K = 12</a:t>
            </a:r>
          </a:p>
        </p:txBody>
      </p:sp>
      <p:pic>
        <p:nvPicPr>
          <p:cNvPr id="24" name="Picture 2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387061" y="2914656"/>
            <a:ext cx="6717417" cy="3333829"/>
          </a:xfrm>
          <a:prstGeom prst="rect">
            <a:avLst/>
          </a:prstGeom>
        </p:spPr>
      </p:pic>
      <p:sp>
        <p:nvSpPr>
          <p:cNvPr id="25" name="Rectangle 24"/>
          <p:cNvSpPr/>
          <p:nvPr/>
        </p:nvSpPr>
        <p:spPr>
          <a:xfrm>
            <a:off x="6664980" y="3081332"/>
            <a:ext cx="257174" cy="2937447"/>
          </a:xfrm>
          <a:prstGeom prst="rect">
            <a:avLst/>
          </a:prstGeom>
          <a:solidFill>
            <a:srgbClr val="E48312">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charset="0"/>
              <a:ea typeface="Calibri Light" charset="0"/>
              <a:cs typeface="Calibri Light" charset="0"/>
            </a:endParaRPr>
          </a:p>
        </p:txBody>
      </p:sp>
      <p:sp>
        <p:nvSpPr>
          <p:cNvPr id="26" name="Rectangle 25"/>
          <p:cNvSpPr/>
          <p:nvPr/>
        </p:nvSpPr>
        <p:spPr>
          <a:xfrm>
            <a:off x="6991664" y="3081332"/>
            <a:ext cx="257174" cy="2937447"/>
          </a:xfrm>
          <a:prstGeom prst="rect">
            <a:avLst/>
          </a:prstGeom>
          <a:solidFill>
            <a:srgbClr val="E48312">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charset="0"/>
              <a:ea typeface="Calibri Light" charset="0"/>
              <a:cs typeface="Calibri Light" charset="0"/>
            </a:endParaRPr>
          </a:p>
        </p:txBody>
      </p:sp>
      <p:sp>
        <p:nvSpPr>
          <p:cNvPr id="27" name="Rectangle 26"/>
          <p:cNvSpPr/>
          <p:nvPr/>
        </p:nvSpPr>
        <p:spPr>
          <a:xfrm>
            <a:off x="9623921" y="3081332"/>
            <a:ext cx="257174" cy="2937447"/>
          </a:xfrm>
          <a:prstGeom prst="rect">
            <a:avLst/>
          </a:prstGeom>
          <a:solidFill>
            <a:srgbClr val="E48312">
              <a:alpha val="3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alibri Light" charset="0"/>
              <a:ea typeface="Calibri Light" charset="0"/>
              <a:cs typeface="Calibri Light" charset="0"/>
            </a:endParaRPr>
          </a:p>
        </p:txBody>
      </p:sp>
      <p:sp>
        <p:nvSpPr>
          <p:cNvPr id="30" name="TextBox 29"/>
          <p:cNvSpPr txBox="1"/>
          <p:nvPr/>
        </p:nvSpPr>
        <p:spPr>
          <a:xfrm>
            <a:off x="6079749" y="2161595"/>
            <a:ext cx="1427635" cy="369332"/>
          </a:xfrm>
          <a:prstGeom prst="rect">
            <a:avLst/>
          </a:prstGeom>
          <a:noFill/>
        </p:spPr>
        <p:txBody>
          <a:bodyPr wrap="none" rtlCol="0">
            <a:spAutoFit/>
          </a:bodyPr>
          <a:lstStyle/>
          <a:p>
            <a:r>
              <a:rPr lang="en-US" dirty="0">
                <a:latin typeface="Calibri Light" charset="0"/>
                <a:ea typeface="Calibri Light" charset="0"/>
                <a:cs typeface="Calibri Light" charset="0"/>
              </a:rPr>
              <a:t>Growth Code</a:t>
            </a:r>
          </a:p>
        </p:txBody>
      </p:sp>
      <p:cxnSp>
        <p:nvCxnSpPr>
          <p:cNvPr id="31" name="Straight Arrow Connector 30"/>
          <p:cNvCxnSpPr>
            <a:endCxn id="30" idx="2"/>
          </p:cNvCxnSpPr>
          <p:nvPr/>
        </p:nvCxnSpPr>
        <p:spPr>
          <a:xfrm flipV="1">
            <a:off x="6786563" y="2530927"/>
            <a:ext cx="7004" cy="5504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878858" y="2179534"/>
            <a:ext cx="836639" cy="369332"/>
          </a:xfrm>
          <a:prstGeom prst="rect">
            <a:avLst/>
          </a:prstGeom>
          <a:noFill/>
        </p:spPr>
        <p:txBody>
          <a:bodyPr wrap="none" rtlCol="0">
            <a:spAutoFit/>
          </a:bodyPr>
          <a:lstStyle/>
          <a:p>
            <a:r>
              <a:rPr lang="en-US" dirty="0">
                <a:latin typeface="Calibri Light" charset="0"/>
                <a:ea typeface="Calibri Light" charset="0"/>
                <a:cs typeface="Calibri Light" charset="0"/>
              </a:rPr>
              <a:t>Soliton</a:t>
            </a:r>
          </a:p>
        </p:txBody>
      </p:sp>
      <p:cxnSp>
        <p:nvCxnSpPr>
          <p:cNvPr id="40" name="Straight Arrow Connector 39"/>
          <p:cNvCxnSpPr>
            <a:stCxn id="26" idx="0"/>
            <a:endCxn id="39" idx="2"/>
          </p:cNvCxnSpPr>
          <p:nvPr/>
        </p:nvCxnSpPr>
        <p:spPr>
          <a:xfrm flipV="1">
            <a:off x="7120251" y="2548866"/>
            <a:ext cx="1176927" cy="53246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44" idx="2"/>
          </p:cNvCxnSpPr>
          <p:nvPr/>
        </p:nvCxnSpPr>
        <p:spPr>
          <a:xfrm flipV="1">
            <a:off x="7096767" y="2545410"/>
            <a:ext cx="2997384" cy="53592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9324356" y="2176078"/>
            <a:ext cx="1539589" cy="369332"/>
          </a:xfrm>
          <a:prstGeom prst="rect">
            <a:avLst/>
          </a:prstGeom>
          <a:noFill/>
        </p:spPr>
        <p:txBody>
          <a:bodyPr wrap="none" rtlCol="0">
            <a:spAutoFit/>
          </a:bodyPr>
          <a:lstStyle/>
          <a:p>
            <a:r>
              <a:rPr lang="en-US" dirty="0">
                <a:latin typeface="Calibri Light" charset="0"/>
                <a:ea typeface="Calibri Light" charset="0"/>
                <a:cs typeface="Calibri Light" charset="0"/>
              </a:rPr>
              <a:t>Robust Soliton</a:t>
            </a:r>
          </a:p>
        </p:txBody>
      </p:sp>
      <p:cxnSp>
        <p:nvCxnSpPr>
          <p:cNvPr id="48" name="Straight Arrow Connector 47"/>
          <p:cNvCxnSpPr>
            <a:endCxn id="44" idx="2"/>
          </p:cNvCxnSpPr>
          <p:nvPr/>
        </p:nvCxnSpPr>
        <p:spPr>
          <a:xfrm flipV="1">
            <a:off x="9742676" y="2545410"/>
            <a:ext cx="351475" cy="507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1" name="Picture 50"/>
          <p:cNvPicPr>
            <a:picLocks noChangeAspect="1"/>
          </p:cNvPicPr>
          <p:nvPr/>
        </p:nvPicPr>
        <p:blipFill>
          <a:blip r:embed="rId6"/>
          <a:stretch>
            <a:fillRect/>
          </a:stretch>
        </p:blipFill>
        <p:spPr>
          <a:xfrm>
            <a:off x="7926093" y="3373334"/>
            <a:ext cx="349216" cy="328845"/>
          </a:xfrm>
          <a:prstGeom prst="rect">
            <a:avLst/>
          </a:prstGeom>
        </p:spPr>
      </p:pic>
      <p:sp>
        <p:nvSpPr>
          <p:cNvPr id="3" name="Slide Number Placeholder 2"/>
          <p:cNvSpPr>
            <a:spLocks noGrp="1"/>
          </p:cNvSpPr>
          <p:nvPr>
            <p:ph type="sldNum" sz="quarter" idx="4"/>
          </p:nvPr>
        </p:nvSpPr>
        <p:spPr/>
        <p:txBody>
          <a:bodyPr/>
          <a:lstStyle/>
          <a:p>
            <a:fld id="{4FAB73BC-B049-4115-A692-8D63A059BFB8}" type="slidenum">
              <a:rPr lang="en-US" smtClean="0"/>
              <a:pPr/>
              <a:t>23</a:t>
            </a:fld>
            <a:endParaRPr lang="en-US" dirty="0"/>
          </a:p>
        </p:txBody>
      </p:sp>
    </p:spTree>
    <p:extLst>
      <p:ext uri="{BB962C8B-B14F-4D97-AF65-F5344CB8AC3E}">
        <p14:creationId xmlns:p14="http://schemas.microsoft.com/office/powerpoint/2010/main" val="139346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 presetClass="entr" presetSubtype="0" fill="hold" grpId="0" nodeType="withEffect">
                                  <p:stCondLst>
                                    <p:cond delay="0"/>
                                  </p:stCondLst>
                                  <p:childTnLst>
                                    <p:set>
                                      <p:cBhvr>
                                        <p:cTn id="43" dur="1" fill="hold">
                                          <p:stCondLst>
                                            <p:cond delay="0"/>
                                          </p:stCondLst>
                                        </p:cTn>
                                        <p:tgtEl>
                                          <p:spTgt spid="30"/>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4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3" grpId="0"/>
      <p:bldP spid="17" grpId="0"/>
      <p:bldP spid="18" grpId="0"/>
      <p:bldP spid="19" grpId="0"/>
      <p:bldP spid="25" grpId="0" animBg="1"/>
      <p:bldP spid="26" grpId="0" animBg="1"/>
      <p:bldP spid="27" grpId="0" animBg="1"/>
      <p:bldP spid="30" grpId="0"/>
      <p:bldP spid="39"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303304" cy="1450757"/>
          </a:xfrm>
        </p:spPr>
        <p:txBody>
          <a:bodyPr/>
          <a:lstStyle/>
          <a:p>
            <a:r>
              <a:rPr lang="en-US" dirty="0"/>
              <a:t>NANC - Network Assisted Network Coding</a:t>
            </a:r>
          </a:p>
        </p:txBody>
      </p:sp>
      <p:sp>
        <p:nvSpPr>
          <p:cNvPr id="3" name="Content Placeholder 2"/>
          <p:cNvSpPr>
            <a:spLocks noGrp="1"/>
          </p:cNvSpPr>
          <p:nvPr>
            <p:ph idx="1"/>
          </p:nvPr>
        </p:nvSpPr>
        <p:spPr>
          <a:xfrm>
            <a:off x="1097280" y="1986414"/>
            <a:ext cx="10058400" cy="4023360"/>
          </a:xfrm>
        </p:spPr>
        <p:txBody>
          <a:bodyPr>
            <a:normAutofit/>
          </a:bodyPr>
          <a:lstStyle/>
          <a:p>
            <a:r>
              <a:rPr lang="en-US" sz="3200" dirty="0">
                <a:latin typeface="Calibri Light" charset="0"/>
                <a:ea typeface="Calibri Light" charset="0"/>
                <a:cs typeface="Calibri Light" charset="0"/>
              </a:rPr>
              <a:t>Basic Idea</a:t>
            </a:r>
          </a:p>
          <a:p>
            <a:pPr marL="715518" lvl="1" indent="-514350">
              <a:buFont typeface="+mj-lt"/>
              <a:buAutoNum type="arabicPeriod"/>
            </a:pPr>
            <a:r>
              <a:rPr lang="en-US" sz="3200" dirty="0">
                <a:latin typeface="Calibri Light" charset="0"/>
                <a:ea typeface="Calibri Light" charset="0"/>
                <a:cs typeface="Calibri Light" charset="0"/>
              </a:rPr>
              <a:t>Degree of the </a:t>
            </a:r>
            <a:r>
              <a:rPr lang="en-US" sz="3200" dirty="0" err="1">
                <a:latin typeface="Calibri Light" charset="0"/>
                <a:ea typeface="Calibri Light" charset="0"/>
                <a:cs typeface="Calibri Light" charset="0"/>
              </a:rPr>
              <a:t>Codeword</a:t>
            </a:r>
            <a:r>
              <a:rPr lang="en-US" sz="3200" dirty="0">
                <a:latin typeface="Calibri Light" charset="0"/>
                <a:ea typeface="Calibri Light" charset="0"/>
                <a:cs typeface="Calibri Light" charset="0"/>
              </a:rPr>
              <a:t>?</a:t>
            </a:r>
          </a:p>
        </p:txBody>
      </p:sp>
      <p:grpSp>
        <p:nvGrpSpPr>
          <p:cNvPr id="28" name="Group 27"/>
          <p:cNvGrpSpPr/>
          <p:nvPr/>
        </p:nvGrpSpPr>
        <p:grpSpPr>
          <a:xfrm>
            <a:off x="2202802" y="3330446"/>
            <a:ext cx="3107757" cy="2535064"/>
            <a:chOff x="7125053" y="2707649"/>
            <a:chExt cx="4980774" cy="4062927"/>
          </a:xfrm>
        </p:grpSpPr>
        <p:sp>
          <p:nvSpPr>
            <p:cNvPr id="13" name="Oval 12"/>
            <p:cNvSpPr/>
            <p:nvPr/>
          </p:nvSpPr>
          <p:spPr>
            <a:xfrm>
              <a:off x="7125053" y="3291083"/>
              <a:ext cx="2957400" cy="2957400"/>
            </a:xfrm>
            <a:prstGeom prst="ellipse">
              <a:avLst/>
            </a:prstGeom>
            <a:solidFill>
              <a:srgbClr val="E48312">
                <a:alpha val="50196"/>
              </a:srgbClr>
            </a:solidFill>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9148427" y="3291083"/>
              <a:ext cx="2957400" cy="2957400"/>
            </a:xfrm>
            <a:prstGeom prst="ellipse">
              <a:avLst/>
            </a:prstGeom>
            <a:solidFill>
              <a:srgbClr val="E48312">
                <a:alpha val="50196"/>
              </a:srgbClr>
            </a:solidFill>
            <a:ln>
              <a:solidFill>
                <a:srgbClr val="E483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p:cNvGrpSpPr/>
            <p:nvPr/>
          </p:nvGrpSpPr>
          <p:grpSpPr>
            <a:xfrm>
              <a:off x="7818624" y="4971847"/>
              <a:ext cx="1558586" cy="1798729"/>
              <a:chOff x="3979809" y="4671805"/>
              <a:chExt cx="1558586" cy="1798729"/>
            </a:xfrm>
          </p:grpSpPr>
          <p:pic>
            <p:nvPicPr>
              <p:cNvPr id="16" name="Picture 15"/>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3991480" y="4671805"/>
                <a:ext cx="1546915" cy="1094568"/>
              </a:xfrm>
              <a:prstGeom prst="rect">
                <a:avLst/>
              </a:prstGeom>
            </p:spPr>
          </p:pic>
          <p:sp>
            <p:nvSpPr>
              <p:cNvPr id="17" name="TextBox 16"/>
              <p:cNvSpPr txBox="1"/>
              <p:nvPr/>
            </p:nvSpPr>
            <p:spPr>
              <a:xfrm>
                <a:off x="3979809" y="5927936"/>
                <a:ext cx="1285074" cy="542598"/>
              </a:xfrm>
              <a:prstGeom prst="rect">
                <a:avLst/>
              </a:prstGeom>
              <a:noFill/>
            </p:spPr>
            <p:txBody>
              <a:bodyPr wrap="none" rtlCol="0">
                <a:spAutoFit/>
              </a:bodyPr>
              <a:lstStyle/>
              <a:p>
                <a:r>
                  <a:rPr lang="en-US" sz="1600" dirty="0"/>
                  <a:t>Node A</a:t>
                </a:r>
              </a:p>
            </p:txBody>
          </p:sp>
        </p:grpSp>
        <p:sp>
          <p:nvSpPr>
            <p:cNvPr id="18" name="TextBox 17"/>
            <p:cNvSpPr txBox="1"/>
            <p:nvPr/>
          </p:nvSpPr>
          <p:spPr>
            <a:xfrm>
              <a:off x="7968586" y="3488083"/>
              <a:ext cx="1270326" cy="493272"/>
            </a:xfrm>
            <a:prstGeom prst="rect">
              <a:avLst/>
            </a:prstGeom>
            <a:noFill/>
          </p:spPr>
          <p:txBody>
            <a:bodyPr wrap="square" rtlCol="0">
              <a:spAutoFit/>
            </a:bodyPr>
            <a:lstStyle/>
            <a:p>
              <a:r>
                <a:rPr lang="en-US" sz="1400" dirty="0"/>
                <a:t>#A = a</a:t>
              </a:r>
            </a:p>
          </p:txBody>
        </p:sp>
        <p:grpSp>
          <p:nvGrpSpPr>
            <p:cNvPr id="19" name="Group 18"/>
            <p:cNvGrpSpPr/>
            <p:nvPr/>
          </p:nvGrpSpPr>
          <p:grpSpPr>
            <a:xfrm>
              <a:off x="9853669" y="4971847"/>
              <a:ext cx="1546915" cy="1798729"/>
              <a:chOff x="6014854" y="4671805"/>
              <a:chExt cx="1546915" cy="1798729"/>
            </a:xfrm>
          </p:grpSpPr>
          <p:pic>
            <p:nvPicPr>
              <p:cNvPr id="20" name="Picture 19"/>
              <p:cNvPicPr>
                <a:picLocks noChangeAspect="1"/>
              </p:cNvPicPr>
              <p:nvPr/>
            </p:nvPicPr>
            <p:blipFill>
              <a:blip r:embed="rId3" cstate="screen">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014854" y="4671805"/>
                <a:ext cx="1546915" cy="1094568"/>
              </a:xfrm>
              <a:prstGeom prst="rect">
                <a:avLst/>
              </a:prstGeom>
            </p:spPr>
          </p:pic>
          <p:sp>
            <p:nvSpPr>
              <p:cNvPr id="21" name="TextBox 20"/>
              <p:cNvSpPr txBox="1"/>
              <p:nvPr/>
            </p:nvSpPr>
            <p:spPr>
              <a:xfrm>
                <a:off x="6148680" y="5927936"/>
                <a:ext cx="1274797" cy="542598"/>
              </a:xfrm>
              <a:prstGeom prst="rect">
                <a:avLst/>
              </a:prstGeom>
              <a:noFill/>
            </p:spPr>
            <p:txBody>
              <a:bodyPr wrap="none" rtlCol="0">
                <a:spAutoFit/>
              </a:bodyPr>
              <a:lstStyle/>
              <a:p>
                <a:r>
                  <a:rPr lang="en-US" sz="1600" dirty="0"/>
                  <a:t>Node B</a:t>
                </a:r>
              </a:p>
            </p:txBody>
          </p:sp>
        </p:grpSp>
        <p:sp>
          <p:nvSpPr>
            <p:cNvPr id="22" name="TextBox 21"/>
            <p:cNvSpPr txBox="1"/>
            <p:nvPr/>
          </p:nvSpPr>
          <p:spPr>
            <a:xfrm>
              <a:off x="10049047" y="3488083"/>
              <a:ext cx="1313639" cy="493272"/>
            </a:xfrm>
            <a:prstGeom prst="rect">
              <a:avLst/>
            </a:prstGeom>
            <a:noFill/>
          </p:spPr>
          <p:txBody>
            <a:bodyPr wrap="square" rtlCol="0">
              <a:spAutoFit/>
            </a:bodyPr>
            <a:lstStyle/>
            <a:p>
              <a:r>
                <a:rPr lang="en-US" sz="1400" dirty="0"/>
                <a:t>#B = b</a:t>
              </a:r>
            </a:p>
          </p:txBody>
        </p:sp>
        <p:sp>
          <p:nvSpPr>
            <p:cNvPr id="23" name="TextBox 22"/>
            <p:cNvSpPr txBox="1"/>
            <p:nvPr/>
          </p:nvSpPr>
          <p:spPr>
            <a:xfrm>
              <a:off x="8770161" y="2707649"/>
              <a:ext cx="1797870" cy="591925"/>
            </a:xfrm>
            <a:prstGeom prst="rect">
              <a:avLst/>
            </a:prstGeom>
            <a:noFill/>
          </p:spPr>
          <p:txBody>
            <a:bodyPr wrap="none" rtlCol="0">
              <a:spAutoFit/>
            </a:bodyPr>
            <a:lstStyle/>
            <a:p>
              <a:r>
                <a:rPr lang="en-US" dirty="0"/>
                <a:t>#Total = N</a:t>
              </a:r>
            </a:p>
          </p:txBody>
        </p:sp>
        <p:sp>
          <p:nvSpPr>
            <p:cNvPr id="24" name="TextBox 23"/>
            <p:cNvSpPr txBox="1"/>
            <p:nvPr/>
          </p:nvSpPr>
          <p:spPr>
            <a:xfrm>
              <a:off x="9103698" y="4388140"/>
              <a:ext cx="1265145" cy="493272"/>
            </a:xfrm>
            <a:prstGeom prst="rect">
              <a:avLst/>
            </a:prstGeom>
            <a:noFill/>
          </p:spPr>
          <p:txBody>
            <a:bodyPr wrap="square" rtlCol="0">
              <a:spAutoFit/>
            </a:bodyPr>
            <a:lstStyle/>
            <a:p>
              <a:r>
                <a:rPr lang="en-US" sz="1400" dirty="0"/>
                <a:t>#K = </a:t>
              </a:r>
              <a:r>
                <a:rPr lang="en-US" sz="1400" dirty="0" err="1"/>
                <a:t>k</a:t>
              </a:r>
              <a:r>
                <a:rPr lang="en-US" sz="1400" baseline="-25000" dirty="0" err="1"/>
                <a:t>i</a:t>
              </a:r>
              <a:endParaRPr lang="en-US" sz="1400" baseline="-25000" dirty="0"/>
            </a:p>
          </p:txBody>
        </p:sp>
      </p:grpSp>
      <p:pic>
        <p:nvPicPr>
          <p:cNvPr id="27" name="Picture 26"/>
          <p:cNvPicPr>
            <a:picLocks noChangeAspect="1"/>
          </p:cNvPicPr>
          <p:nvPr/>
        </p:nvPicPr>
        <p:blipFill rotWithShape="1">
          <a:blip r:embed="rId5" cstate="hqprint">
            <a:extLst>
              <a:ext uri="{28A0092B-C50C-407E-A947-70E740481C1C}">
                <a14:useLocalDpi xmlns:a14="http://schemas.microsoft.com/office/drawing/2010/main"/>
              </a:ext>
            </a:extLst>
          </a:blip>
          <a:srcRect l="6604" t="14422" r="6391" b="8133"/>
          <a:stretch/>
        </p:blipFill>
        <p:spPr>
          <a:xfrm>
            <a:off x="6416080" y="3173130"/>
            <a:ext cx="4419068" cy="3001103"/>
          </a:xfrm>
          <a:prstGeom prst="rect">
            <a:avLst/>
          </a:prstGeom>
        </p:spPr>
      </p:pic>
      <p:sp>
        <p:nvSpPr>
          <p:cNvPr id="4" name="Slide Number Placeholder 3"/>
          <p:cNvSpPr>
            <a:spLocks noGrp="1"/>
          </p:cNvSpPr>
          <p:nvPr>
            <p:ph type="sldNum" sz="quarter" idx="4"/>
          </p:nvPr>
        </p:nvSpPr>
        <p:spPr/>
        <p:txBody>
          <a:bodyPr/>
          <a:lstStyle/>
          <a:p>
            <a:fld id="{4FAB73BC-B049-4115-A692-8D63A059BFB8}" type="slidenum">
              <a:rPr lang="en-US" smtClean="0"/>
              <a:pPr/>
              <a:t>24</a:t>
            </a:fld>
            <a:endParaRPr lang="en-US" dirty="0"/>
          </a:p>
        </p:txBody>
      </p:sp>
    </p:spTree>
    <p:extLst>
      <p:ext uri="{BB962C8B-B14F-4D97-AF65-F5344CB8AC3E}">
        <p14:creationId xmlns:p14="http://schemas.microsoft.com/office/powerpoint/2010/main" val="946721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a:spLocks noGrp="1"/>
          </p:cNvSpPr>
          <p:nvPr>
            <p:ph type="title"/>
          </p:nvPr>
        </p:nvSpPr>
        <p:spPr>
          <a:xfrm>
            <a:off x="1097280" y="286603"/>
            <a:ext cx="10303304" cy="1450757"/>
          </a:xfrm>
        </p:spPr>
        <p:txBody>
          <a:bodyPr/>
          <a:lstStyle/>
          <a:p>
            <a:r>
              <a:rPr lang="en-US" dirty="0"/>
              <a:t>NANC - Network Assisted Network Coding</a:t>
            </a:r>
          </a:p>
        </p:txBody>
      </p:sp>
      <p:sp>
        <p:nvSpPr>
          <p:cNvPr id="19" name="Content Placeholder 2"/>
          <p:cNvSpPr>
            <a:spLocks noGrp="1"/>
          </p:cNvSpPr>
          <p:nvPr>
            <p:ph idx="1"/>
          </p:nvPr>
        </p:nvSpPr>
        <p:spPr>
          <a:xfrm>
            <a:off x="1097280" y="1986414"/>
            <a:ext cx="10058400" cy="4023360"/>
          </a:xfrm>
        </p:spPr>
        <p:txBody>
          <a:bodyPr>
            <a:normAutofit/>
          </a:bodyPr>
          <a:lstStyle/>
          <a:p>
            <a:r>
              <a:rPr lang="en-US" sz="3200" dirty="0">
                <a:latin typeface="Calibri Light" charset="0"/>
                <a:ea typeface="Calibri Light" charset="0"/>
                <a:cs typeface="Calibri Light" charset="0"/>
              </a:rPr>
              <a:t>Basic Idea</a:t>
            </a:r>
          </a:p>
          <a:p>
            <a:pPr marL="715518" lvl="1" indent="-514350">
              <a:buFont typeface="+mj-lt"/>
              <a:buAutoNum type="arabicPeriod" startAt="2"/>
            </a:pPr>
            <a:r>
              <a:rPr lang="en-US" sz="3200" dirty="0">
                <a:latin typeface="Calibri Light" charset="0"/>
                <a:ea typeface="Calibri Light" charset="0"/>
                <a:cs typeface="Calibri Light" charset="0"/>
              </a:rPr>
              <a:t>Craft a specialized </a:t>
            </a:r>
            <a:r>
              <a:rPr lang="en-US" sz="3200" dirty="0" err="1">
                <a:latin typeface="Calibri Light" charset="0"/>
                <a:ea typeface="Calibri Light" charset="0"/>
                <a:cs typeface="Calibri Light" charset="0"/>
              </a:rPr>
              <a:t>Codeword</a:t>
            </a:r>
            <a:endParaRPr lang="en-US" sz="3200" dirty="0">
              <a:latin typeface="Calibri Light" charset="0"/>
              <a:ea typeface="Calibri Light" charset="0"/>
              <a:cs typeface="Calibri Light" charset="0"/>
            </a:endParaRPr>
          </a:p>
        </p:txBody>
      </p:sp>
      <p:grpSp>
        <p:nvGrpSpPr>
          <p:cNvPr id="2" name="Group 1"/>
          <p:cNvGrpSpPr/>
          <p:nvPr/>
        </p:nvGrpSpPr>
        <p:grpSpPr>
          <a:xfrm>
            <a:off x="2144416" y="3584641"/>
            <a:ext cx="7963146" cy="1753596"/>
            <a:chOff x="2144416" y="3584641"/>
            <a:chExt cx="7963146" cy="1753596"/>
          </a:xfrm>
        </p:grpSpPr>
        <p:pic>
          <p:nvPicPr>
            <p:cNvPr id="3" name="Picture 2"/>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144416" y="3584641"/>
              <a:ext cx="7963146" cy="1408997"/>
            </a:xfrm>
            <a:prstGeom prst="rect">
              <a:avLst/>
            </a:prstGeom>
          </p:spPr>
        </p:pic>
        <p:sp>
          <p:nvSpPr>
            <p:cNvPr id="4" name="Rectangle 3"/>
            <p:cNvSpPr/>
            <p:nvPr/>
          </p:nvSpPr>
          <p:spPr>
            <a:xfrm>
              <a:off x="2360066" y="4944172"/>
              <a:ext cx="715260" cy="369332"/>
            </a:xfrm>
            <a:prstGeom prst="rect">
              <a:avLst/>
            </a:prstGeom>
          </p:spPr>
          <p:txBody>
            <a:bodyPr wrap="none">
              <a:spAutoFit/>
            </a:bodyPr>
            <a:lstStyle/>
            <a:p>
              <a:r>
                <a:rPr lang="en-US" dirty="0">
                  <a:latin typeface="Helvetica Neue Light" charset="0"/>
                  <a:ea typeface="Helvetica Neue Light" charset="0"/>
                  <a:cs typeface="Helvetica Neue Light" charset="0"/>
                </a:rPr>
                <a:t>s bits</a:t>
              </a:r>
            </a:p>
          </p:txBody>
        </p:sp>
        <p:sp>
          <p:nvSpPr>
            <p:cNvPr id="26" name="Rectangle 25"/>
            <p:cNvSpPr/>
            <p:nvPr/>
          </p:nvSpPr>
          <p:spPr>
            <a:xfrm>
              <a:off x="3216106" y="4950116"/>
              <a:ext cx="766557" cy="369332"/>
            </a:xfrm>
            <a:prstGeom prst="rect">
              <a:avLst/>
            </a:prstGeom>
          </p:spPr>
          <p:txBody>
            <a:bodyPr wrap="none">
              <a:spAutoFit/>
            </a:bodyPr>
            <a:lstStyle/>
            <a:p>
              <a:r>
                <a:rPr lang="en-US">
                  <a:latin typeface="Helvetica Neue Light" charset="0"/>
                  <a:ea typeface="Helvetica Neue Light" charset="0"/>
                  <a:cs typeface="Helvetica Neue Light" charset="0"/>
                </a:rPr>
                <a:t>N bits</a:t>
              </a:r>
              <a:endParaRPr lang="en-US" dirty="0">
                <a:latin typeface="Helvetica Neue Light" charset="0"/>
                <a:ea typeface="Helvetica Neue Light" charset="0"/>
                <a:cs typeface="Helvetica Neue Light" charset="0"/>
              </a:endParaRPr>
            </a:p>
          </p:txBody>
        </p:sp>
        <p:sp>
          <p:nvSpPr>
            <p:cNvPr id="27" name="Rectangle 26"/>
            <p:cNvSpPr/>
            <p:nvPr/>
          </p:nvSpPr>
          <p:spPr>
            <a:xfrm>
              <a:off x="4427595" y="4944172"/>
              <a:ext cx="766557" cy="369332"/>
            </a:xfrm>
            <a:prstGeom prst="rect">
              <a:avLst/>
            </a:prstGeom>
          </p:spPr>
          <p:txBody>
            <a:bodyPr wrap="none">
              <a:spAutoFit/>
            </a:bodyPr>
            <a:lstStyle/>
            <a:p>
              <a:r>
                <a:rPr lang="en-US">
                  <a:latin typeface="Helvetica Neue Light" charset="0"/>
                  <a:ea typeface="Helvetica Neue Light" charset="0"/>
                  <a:cs typeface="Helvetica Neue Light" charset="0"/>
                </a:rPr>
                <a:t>N bits</a:t>
              </a:r>
              <a:endParaRPr lang="en-US" dirty="0">
                <a:latin typeface="Helvetica Neue Light" charset="0"/>
                <a:ea typeface="Helvetica Neue Light" charset="0"/>
                <a:cs typeface="Helvetica Neue Light" charset="0"/>
              </a:endParaRPr>
            </a:p>
          </p:txBody>
        </p:sp>
        <p:sp>
          <p:nvSpPr>
            <p:cNvPr id="28" name="Rectangle 27"/>
            <p:cNvSpPr/>
            <p:nvPr/>
          </p:nvSpPr>
          <p:spPr>
            <a:xfrm>
              <a:off x="6391605" y="4968905"/>
              <a:ext cx="2355132" cy="369332"/>
            </a:xfrm>
            <a:prstGeom prst="rect">
              <a:avLst/>
            </a:prstGeom>
          </p:spPr>
          <p:txBody>
            <a:bodyPr wrap="none">
              <a:spAutoFit/>
            </a:bodyPr>
            <a:lstStyle/>
            <a:p>
              <a:r>
                <a:rPr lang="en-US" dirty="0">
                  <a:latin typeface="Helvetica Neue Light" charset="0"/>
                  <a:ea typeface="Helvetica Neue Light" charset="0"/>
                  <a:cs typeface="Helvetica Neue Light" charset="0"/>
                </a:rPr>
                <a:t>128 bytes </a:t>
              </a:r>
              <a:r>
                <a:rPr lang="en-US">
                  <a:latin typeface="Helvetica Neue Light" charset="0"/>
                  <a:ea typeface="Helvetica Neue Light" charset="0"/>
                  <a:cs typeface="Helvetica Neue Light" charset="0"/>
                </a:rPr>
                <a:t>- Overhead</a:t>
              </a:r>
              <a:endParaRPr lang="en-US" dirty="0">
                <a:latin typeface="Helvetica Neue Light" charset="0"/>
                <a:ea typeface="Helvetica Neue Light" charset="0"/>
                <a:cs typeface="Helvetica Neue Light" charset="0"/>
              </a:endParaRPr>
            </a:p>
          </p:txBody>
        </p:sp>
      </p:grpSp>
      <p:sp>
        <p:nvSpPr>
          <p:cNvPr id="5" name="Slide Number Placeholder 4"/>
          <p:cNvSpPr>
            <a:spLocks noGrp="1"/>
          </p:cNvSpPr>
          <p:nvPr>
            <p:ph type="sldNum" sz="quarter" idx="4"/>
          </p:nvPr>
        </p:nvSpPr>
        <p:spPr/>
        <p:txBody>
          <a:bodyPr/>
          <a:lstStyle/>
          <a:p>
            <a:fld id="{4FAB73BC-B049-4115-A692-8D63A059BFB8}" type="slidenum">
              <a:rPr lang="en-US" smtClean="0"/>
              <a:pPr/>
              <a:t>25</a:t>
            </a:fld>
            <a:endParaRPr lang="en-US" dirty="0"/>
          </a:p>
        </p:txBody>
      </p:sp>
    </p:spTree>
    <p:extLst>
      <p:ext uri="{BB962C8B-B14F-4D97-AF65-F5344CB8AC3E}">
        <p14:creationId xmlns:p14="http://schemas.microsoft.com/office/powerpoint/2010/main" val="16142782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4" name="Content Placeholder 4"/>
          <p:cNvSpPr>
            <a:spLocks noGrp="1"/>
          </p:cNvSpPr>
          <p:nvPr>
            <p:ph idx="1"/>
          </p:nvPr>
        </p:nvSpPr>
        <p:spPr>
          <a:xfrm>
            <a:off x="1289253" y="2079562"/>
            <a:ext cx="10058400" cy="4023360"/>
          </a:xfrm>
        </p:spPr>
        <p:txBody>
          <a:bodyPr>
            <a:normAutofit/>
          </a:bodyPr>
          <a:lstStyle/>
          <a:p>
            <a:pPr marL="0" indent="0">
              <a:buNone/>
            </a:pPr>
            <a:r>
              <a:rPr lang="en-US" sz="3600" dirty="0">
                <a:latin typeface="Calibri Light" panose="020F0302020204030204" pitchFamily="34" charset="0"/>
              </a:rPr>
              <a:t>Key Techniques</a:t>
            </a:r>
          </a:p>
        </p:txBody>
      </p:sp>
      <p:graphicFrame>
        <p:nvGraphicFramePr>
          <p:cNvPr id="5" name="Diagram 4"/>
          <p:cNvGraphicFramePr/>
          <p:nvPr>
            <p:extLst>
              <p:ext uri="{D42A27DB-BD31-4B8C-83A1-F6EECF244321}">
                <p14:modId xmlns:p14="http://schemas.microsoft.com/office/powerpoint/2010/main" val="922417063"/>
              </p:ext>
            </p:extLst>
          </p:nvPr>
        </p:nvGraphicFramePr>
        <p:xfrm>
          <a:off x="1300898" y="3099175"/>
          <a:ext cx="9873979" cy="2397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
          </p:nvPr>
        </p:nvSpPr>
        <p:spPr/>
        <p:txBody>
          <a:bodyPr/>
          <a:lstStyle/>
          <a:p>
            <a:fld id="{4FAB73BC-B049-4115-A692-8D63A059BFB8}" type="slidenum">
              <a:rPr lang="en-US" smtClean="0"/>
              <a:pPr/>
              <a:t>26</a:t>
            </a:fld>
            <a:endParaRPr lang="en-US" dirty="0"/>
          </a:p>
        </p:txBody>
      </p:sp>
    </p:spTree>
    <p:extLst>
      <p:ext uri="{BB962C8B-B14F-4D97-AF65-F5344CB8AC3E}">
        <p14:creationId xmlns:p14="http://schemas.microsoft.com/office/powerpoint/2010/main" val="1274829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6" name="Content Placeholder 5"/>
          <p:cNvSpPr>
            <a:spLocks noGrp="1"/>
          </p:cNvSpPr>
          <p:nvPr>
            <p:ph idx="1"/>
          </p:nvPr>
        </p:nvSpPr>
        <p:spPr/>
        <p:txBody>
          <a:bodyPr>
            <a:normAutofit/>
          </a:bodyPr>
          <a:lstStyle/>
          <a:p>
            <a:r>
              <a:rPr lang="en-US" sz="3200" dirty="0">
                <a:latin typeface="Calibri Light" charset="0"/>
                <a:ea typeface="Calibri Light" charset="0"/>
                <a:cs typeface="Calibri Light" charset="0"/>
              </a:rPr>
              <a:t>When to transmit?</a:t>
            </a:r>
          </a:p>
        </p:txBody>
      </p:sp>
      <p:graphicFrame>
        <p:nvGraphicFramePr>
          <p:cNvPr id="4" name="Table 3"/>
          <p:cNvGraphicFramePr>
            <a:graphicFrameLocks noGrp="1"/>
          </p:cNvGraphicFramePr>
          <p:nvPr>
            <p:extLst/>
          </p:nvPr>
        </p:nvGraphicFramePr>
        <p:xfrm>
          <a:off x="1197290" y="3071808"/>
          <a:ext cx="9858377" cy="3039432"/>
        </p:xfrm>
        <a:graphic>
          <a:graphicData uri="http://schemas.openxmlformats.org/drawingml/2006/table">
            <a:tbl>
              <a:tblPr firstRow="1" bandRow="1">
                <a:tableStyleId>{5C22544A-7EE6-4342-B048-85BDC9FD1C3A}</a:tableStyleId>
              </a:tblPr>
              <a:tblGrid>
                <a:gridCol w="1085848">
                  <a:extLst>
                    <a:ext uri="{9D8B030D-6E8A-4147-A177-3AD203B41FA5}">
                      <a16:colId xmlns:a16="http://schemas.microsoft.com/office/drawing/2014/main" val="20000"/>
                    </a:ext>
                  </a:extLst>
                </a:gridCol>
                <a:gridCol w="1271588">
                  <a:extLst>
                    <a:ext uri="{9D8B030D-6E8A-4147-A177-3AD203B41FA5}">
                      <a16:colId xmlns:a16="http://schemas.microsoft.com/office/drawing/2014/main" val="20001"/>
                    </a:ext>
                  </a:extLst>
                </a:gridCol>
                <a:gridCol w="1385887">
                  <a:extLst>
                    <a:ext uri="{9D8B030D-6E8A-4147-A177-3AD203B41FA5}">
                      <a16:colId xmlns:a16="http://schemas.microsoft.com/office/drawing/2014/main" val="20002"/>
                    </a:ext>
                  </a:extLst>
                </a:gridCol>
                <a:gridCol w="1000125">
                  <a:extLst>
                    <a:ext uri="{9D8B030D-6E8A-4147-A177-3AD203B41FA5}">
                      <a16:colId xmlns:a16="http://schemas.microsoft.com/office/drawing/2014/main" val="20003"/>
                    </a:ext>
                  </a:extLst>
                </a:gridCol>
                <a:gridCol w="5114929">
                  <a:extLst>
                    <a:ext uri="{9D8B030D-6E8A-4147-A177-3AD203B41FA5}">
                      <a16:colId xmlns:a16="http://schemas.microsoft.com/office/drawing/2014/main" val="20004"/>
                    </a:ext>
                  </a:extLst>
                </a:gridCol>
              </a:tblGrid>
              <a:tr h="357192">
                <a:tc>
                  <a:txBody>
                    <a:bodyPr/>
                    <a:lstStyle/>
                    <a:p>
                      <a:pPr algn="ctr"/>
                      <a:r>
                        <a:rPr lang="en-US" sz="1600" dirty="0"/>
                        <a:t>I’m Done</a:t>
                      </a:r>
                    </a:p>
                  </a:txBody>
                  <a:tcPr/>
                </a:tc>
                <a:tc>
                  <a:txBody>
                    <a:bodyPr/>
                    <a:lstStyle/>
                    <a:p>
                      <a:pPr algn="ctr"/>
                      <a:r>
                        <a:rPr lang="en-US" sz="1600" dirty="0"/>
                        <a:t>Others Done</a:t>
                      </a:r>
                    </a:p>
                  </a:txBody>
                  <a:tcPr/>
                </a:tc>
                <a:tc>
                  <a:txBody>
                    <a:bodyPr/>
                    <a:lstStyle/>
                    <a:p>
                      <a:pPr algn="ctr"/>
                      <a:r>
                        <a:rPr lang="en-US" sz="1600" dirty="0"/>
                        <a:t>Decoded New</a:t>
                      </a:r>
                    </a:p>
                  </a:txBody>
                  <a:tcPr>
                    <a:lnR w="12700" cap="flat" cmpd="sng" algn="ctr">
                      <a:solidFill>
                        <a:schemeClr val="tx1"/>
                      </a:solidFill>
                      <a:prstDash val="solid"/>
                      <a:round/>
                      <a:headEnd type="none" w="med" len="med"/>
                      <a:tailEnd type="none" w="med" len="med"/>
                    </a:lnR>
                  </a:tcPr>
                </a:tc>
                <a:tc>
                  <a:txBody>
                    <a:bodyPr/>
                    <a:lstStyle/>
                    <a:p>
                      <a:pPr algn="ctr"/>
                      <a:r>
                        <a:rPr lang="en-US" sz="1600" dirty="0"/>
                        <a:t>Transmit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Remarks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34350">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Probabilistic transmission to avoid collisions.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4350">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Leaned a new symbol, share with neighbors.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4350">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Only I need a symbol, inform neighbors.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34350">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Only I need a</a:t>
                      </a:r>
                      <a:r>
                        <a:rPr lang="en-US" sz="1600" baseline="0" dirty="0"/>
                        <a:t> symbol, inform neighbors.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34350">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Probabilistic transmission to avoid collisions.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34350">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AEDE7"/>
                    </a:solidFill>
                  </a:tcPr>
                </a:tc>
                <a:tc>
                  <a:txBody>
                    <a:bodyPr/>
                    <a:lstStyle/>
                    <a:p>
                      <a:pPr algn="ctr"/>
                      <a:r>
                        <a:rPr lang="en-US" sz="1600" dirty="0">
                          <a:solidFill>
                            <a:schemeClr val="tx1">
                              <a:lumMod val="75000"/>
                              <a:lumOff val="25000"/>
                            </a:schemeClr>
                          </a:solidFill>
                        </a:rPr>
                        <a:t>Not possible. Cannot learn a new symbol after I’m 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AEDE7"/>
                    </a:solidFill>
                  </a:tcPr>
                </a:tc>
                <a:extLst>
                  <a:ext uri="{0D108BD9-81ED-4DB2-BD59-A6C34878D82A}">
                    <a16:rowId xmlns:a16="http://schemas.microsoft.com/office/drawing/2014/main" val="10006"/>
                  </a:ext>
                </a:extLst>
              </a:tr>
              <a:tr h="334350">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Everyone has terminated.</a:t>
                      </a:r>
                      <a:r>
                        <a:rPr lang="en-US" sz="1600" baseline="0" dirty="0"/>
                        <a:t> Stop transmission.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334350">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D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Not possible. Cannot learn a new symbol after I’m done</a:t>
                      </a:r>
                      <a:r>
                        <a:rPr lang="en-US" sz="1600" dirty="0">
                          <a:solidFill>
                            <a:schemeClr val="dk1"/>
                          </a:solidFill>
                        </a:rPr>
                        <a:t>.</a:t>
                      </a:r>
                      <a:endParaRPr lang="en-US" sz="1600"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DE7"/>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2828448" y="2494934"/>
            <a:ext cx="6596063" cy="430887"/>
          </a:xfrm>
          <a:prstGeom prst="rect">
            <a:avLst/>
          </a:prstGeom>
        </p:spPr>
        <p:txBody>
          <a:bodyPr wrap="square">
            <a:spAutoFit/>
          </a:bodyPr>
          <a:lstStyle/>
          <a:p>
            <a:pPr lvl="1"/>
            <a:r>
              <a:rPr lang="en-US" sz="2200" i="1" dirty="0">
                <a:solidFill>
                  <a:schemeClr val="tx1">
                    <a:lumMod val="75000"/>
                    <a:lumOff val="25000"/>
                  </a:schemeClr>
                </a:solidFill>
              </a:rPr>
              <a:t>TX = function(I’m Done, Others Done, Decoded New)</a:t>
            </a:r>
          </a:p>
        </p:txBody>
      </p:sp>
      <p:sp>
        <p:nvSpPr>
          <p:cNvPr id="5" name="Slide Number Placeholder 4"/>
          <p:cNvSpPr>
            <a:spLocks noGrp="1"/>
          </p:cNvSpPr>
          <p:nvPr>
            <p:ph type="sldNum" sz="quarter" idx="4"/>
          </p:nvPr>
        </p:nvSpPr>
        <p:spPr/>
        <p:txBody>
          <a:bodyPr/>
          <a:lstStyle/>
          <a:p>
            <a:fld id="{4FAB73BC-B049-4115-A692-8D63A059BFB8}" type="slidenum">
              <a:rPr lang="en-US" smtClean="0"/>
              <a:pPr/>
              <a:t>27</a:t>
            </a:fld>
            <a:endParaRPr lang="en-US" dirty="0"/>
          </a:p>
        </p:txBody>
      </p:sp>
    </p:spTree>
    <p:extLst>
      <p:ext uri="{BB962C8B-B14F-4D97-AF65-F5344CB8AC3E}">
        <p14:creationId xmlns:p14="http://schemas.microsoft.com/office/powerpoint/2010/main" val="456416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6" name="Content Placeholder 5"/>
          <p:cNvSpPr>
            <a:spLocks noGrp="1"/>
          </p:cNvSpPr>
          <p:nvPr>
            <p:ph idx="1"/>
          </p:nvPr>
        </p:nvSpPr>
        <p:spPr/>
        <p:txBody>
          <a:bodyPr>
            <a:normAutofit/>
          </a:bodyPr>
          <a:lstStyle/>
          <a:p>
            <a:r>
              <a:rPr lang="en-US" sz="3200" dirty="0">
                <a:latin typeface="Calibri Light" charset="0"/>
                <a:ea typeface="Calibri Light" charset="0"/>
                <a:cs typeface="Calibri Light" charset="0"/>
              </a:rPr>
              <a:t>When to transmit?</a:t>
            </a:r>
          </a:p>
        </p:txBody>
      </p:sp>
      <p:graphicFrame>
        <p:nvGraphicFramePr>
          <p:cNvPr id="4" name="Table 3"/>
          <p:cNvGraphicFramePr>
            <a:graphicFrameLocks noGrp="1"/>
          </p:cNvGraphicFramePr>
          <p:nvPr>
            <p:extLst/>
          </p:nvPr>
        </p:nvGraphicFramePr>
        <p:xfrm>
          <a:off x="1197290" y="3071808"/>
          <a:ext cx="9858377" cy="3039432"/>
        </p:xfrm>
        <a:graphic>
          <a:graphicData uri="http://schemas.openxmlformats.org/drawingml/2006/table">
            <a:tbl>
              <a:tblPr firstRow="1" bandRow="1">
                <a:tableStyleId>{5C22544A-7EE6-4342-B048-85BDC9FD1C3A}</a:tableStyleId>
              </a:tblPr>
              <a:tblGrid>
                <a:gridCol w="1085848">
                  <a:extLst>
                    <a:ext uri="{9D8B030D-6E8A-4147-A177-3AD203B41FA5}">
                      <a16:colId xmlns:a16="http://schemas.microsoft.com/office/drawing/2014/main" val="20000"/>
                    </a:ext>
                  </a:extLst>
                </a:gridCol>
                <a:gridCol w="1271588">
                  <a:extLst>
                    <a:ext uri="{9D8B030D-6E8A-4147-A177-3AD203B41FA5}">
                      <a16:colId xmlns:a16="http://schemas.microsoft.com/office/drawing/2014/main" val="20001"/>
                    </a:ext>
                  </a:extLst>
                </a:gridCol>
                <a:gridCol w="1385887">
                  <a:extLst>
                    <a:ext uri="{9D8B030D-6E8A-4147-A177-3AD203B41FA5}">
                      <a16:colId xmlns:a16="http://schemas.microsoft.com/office/drawing/2014/main" val="20002"/>
                    </a:ext>
                  </a:extLst>
                </a:gridCol>
                <a:gridCol w="1000125">
                  <a:extLst>
                    <a:ext uri="{9D8B030D-6E8A-4147-A177-3AD203B41FA5}">
                      <a16:colId xmlns:a16="http://schemas.microsoft.com/office/drawing/2014/main" val="20003"/>
                    </a:ext>
                  </a:extLst>
                </a:gridCol>
                <a:gridCol w="5114929">
                  <a:extLst>
                    <a:ext uri="{9D8B030D-6E8A-4147-A177-3AD203B41FA5}">
                      <a16:colId xmlns:a16="http://schemas.microsoft.com/office/drawing/2014/main" val="20004"/>
                    </a:ext>
                  </a:extLst>
                </a:gridCol>
              </a:tblGrid>
              <a:tr h="357192">
                <a:tc>
                  <a:txBody>
                    <a:bodyPr/>
                    <a:lstStyle/>
                    <a:p>
                      <a:pPr algn="ctr"/>
                      <a:r>
                        <a:rPr lang="en-US" sz="1600" dirty="0"/>
                        <a:t>I’m Done</a:t>
                      </a:r>
                    </a:p>
                  </a:txBody>
                  <a:tcPr/>
                </a:tc>
                <a:tc>
                  <a:txBody>
                    <a:bodyPr/>
                    <a:lstStyle/>
                    <a:p>
                      <a:pPr algn="ctr"/>
                      <a:r>
                        <a:rPr lang="en-US" sz="1600" dirty="0"/>
                        <a:t>Others Done</a:t>
                      </a:r>
                    </a:p>
                  </a:txBody>
                  <a:tcPr/>
                </a:tc>
                <a:tc>
                  <a:txBody>
                    <a:bodyPr/>
                    <a:lstStyle/>
                    <a:p>
                      <a:pPr algn="ctr"/>
                      <a:r>
                        <a:rPr lang="en-US" sz="1600" dirty="0"/>
                        <a:t>Decoded New</a:t>
                      </a:r>
                    </a:p>
                  </a:txBody>
                  <a:tcPr>
                    <a:lnR w="12700" cap="flat" cmpd="sng" algn="ctr">
                      <a:solidFill>
                        <a:schemeClr val="tx1"/>
                      </a:solidFill>
                      <a:prstDash val="solid"/>
                      <a:round/>
                      <a:headEnd type="none" w="med" len="med"/>
                      <a:tailEnd type="none" w="med" len="med"/>
                    </a:lnR>
                  </a:tcPr>
                </a:tc>
                <a:tc>
                  <a:txBody>
                    <a:bodyPr/>
                    <a:lstStyle/>
                    <a:p>
                      <a:pPr algn="ctr"/>
                      <a:r>
                        <a:rPr lang="en-US" sz="1600" dirty="0"/>
                        <a:t>Transmit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Remarks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34350">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Probabilistic transmission to avoid collisions.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4350">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Leaned a new symbol, share with neighbors.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4350">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Only I need a symbol, inform neighbors.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34350">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Only I need a</a:t>
                      </a:r>
                      <a:r>
                        <a:rPr lang="en-US" sz="1600" baseline="0" dirty="0"/>
                        <a:t> symbol, inform neighbors.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34350">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Probabilistic transmission to avoid collisions.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34350">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AEDE7"/>
                    </a:solidFill>
                  </a:tcPr>
                </a:tc>
                <a:tc>
                  <a:txBody>
                    <a:bodyPr/>
                    <a:lstStyle/>
                    <a:p>
                      <a:pPr algn="ctr"/>
                      <a:r>
                        <a:rPr lang="en-US" sz="1600" dirty="0">
                          <a:solidFill>
                            <a:schemeClr val="tx1">
                              <a:lumMod val="75000"/>
                              <a:lumOff val="25000"/>
                            </a:schemeClr>
                          </a:solidFill>
                        </a:rPr>
                        <a:t>Not possible. Cannot learn a new symbol after I’m 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AEDE7"/>
                    </a:solidFill>
                  </a:tcPr>
                </a:tc>
                <a:extLst>
                  <a:ext uri="{0D108BD9-81ED-4DB2-BD59-A6C34878D82A}">
                    <a16:rowId xmlns:a16="http://schemas.microsoft.com/office/drawing/2014/main" val="10006"/>
                  </a:ext>
                </a:extLst>
              </a:tr>
              <a:tr h="334350">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Everyone has terminated.</a:t>
                      </a:r>
                      <a:r>
                        <a:rPr lang="en-US" sz="1600" baseline="0" dirty="0"/>
                        <a:t> Stop transmission.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334350">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D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Not possible. Cannot learn a new symbol after I’m done</a:t>
                      </a:r>
                      <a:r>
                        <a:rPr lang="en-US" sz="1600" dirty="0">
                          <a:solidFill>
                            <a:schemeClr val="dk1"/>
                          </a:solidFill>
                        </a:rPr>
                        <a:t>.</a:t>
                      </a:r>
                      <a:endParaRPr lang="en-US" sz="1600"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DE7"/>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2828448" y="2494934"/>
            <a:ext cx="6596063" cy="430887"/>
          </a:xfrm>
          <a:prstGeom prst="rect">
            <a:avLst/>
          </a:prstGeom>
        </p:spPr>
        <p:txBody>
          <a:bodyPr wrap="square">
            <a:spAutoFit/>
          </a:bodyPr>
          <a:lstStyle/>
          <a:p>
            <a:pPr lvl="1"/>
            <a:r>
              <a:rPr lang="en-US" sz="2200" i="1" dirty="0">
                <a:solidFill>
                  <a:schemeClr val="tx1">
                    <a:lumMod val="75000"/>
                    <a:lumOff val="25000"/>
                  </a:schemeClr>
                </a:solidFill>
              </a:rPr>
              <a:t>TX = function(I’m Done, Others Done, Decoded New)</a:t>
            </a:r>
          </a:p>
        </p:txBody>
      </p:sp>
      <p:sp>
        <p:nvSpPr>
          <p:cNvPr id="5" name="Slide Number Placeholder 4"/>
          <p:cNvSpPr>
            <a:spLocks noGrp="1"/>
          </p:cNvSpPr>
          <p:nvPr>
            <p:ph type="sldNum" sz="quarter" idx="4"/>
          </p:nvPr>
        </p:nvSpPr>
        <p:spPr/>
        <p:txBody>
          <a:bodyPr/>
          <a:lstStyle/>
          <a:p>
            <a:fld id="{4FAB73BC-B049-4115-A692-8D63A059BFB8}" type="slidenum">
              <a:rPr lang="en-US" smtClean="0"/>
              <a:pPr/>
              <a:t>28</a:t>
            </a:fld>
            <a:endParaRPr lang="en-US" dirty="0"/>
          </a:p>
        </p:txBody>
      </p:sp>
      <p:sp>
        <p:nvSpPr>
          <p:cNvPr id="7" name="Rectangle 6"/>
          <p:cNvSpPr/>
          <p:nvPr/>
        </p:nvSpPr>
        <p:spPr>
          <a:xfrm>
            <a:off x="1099947" y="3763925"/>
            <a:ext cx="10026233" cy="346220"/>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9" name="Rectangle 8"/>
          <p:cNvSpPr/>
          <p:nvPr/>
        </p:nvSpPr>
        <p:spPr>
          <a:xfrm>
            <a:off x="1092856" y="4416060"/>
            <a:ext cx="10026233" cy="346220"/>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923842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6" name="Content Placeholder 5"/>
          <p:cNvSpPr>
            <a:spLocks noGrp="1"/>
          </p:cNvSpPr>
          <p:nvPr>
            <p:ph idx="1"/>
          </p:nvPr>
        </p:nvSpPr>
        <p:spPr/>
        <p:txBody>
          <a:bodyPr>
            <a:normAutofit/>
          </a:bodyPr>
          <a:lstStyle/>
          <a:p>
            <a:r>
              <a:rPr lang="en-US" sz="3200" dirty="0">
                <a:latin typeface="Calibri Light" charset="0"/>
                <a:ea typeface="Calibri Light" charset="0"/>
                <a:cs typeface="Calibri Light" charset="0"/>
              </a:rPr>
              <a:t>When to transmit?</a:t>
            </a:r>
          </a:p>
        </p:txBody>
      </p:sp>
      <p:graphicFrame>
        <p:nvGraphicFramePr>
          <p:cNvPr id="4" name="Table 3"/>
          <p:cNvGraphicFramePr>
            <a:graphicFrameLocks noGrp="1"/>
          </p:cNvGraphicFramePr>
          <p:nvPr>
            <p:extLst/>
          </p:nvPr>
        </p:nvGraphicFramePr>
        <p:xfrm>
          <a:off x="1197290" y="3071808"/>
          <a:ext cx="9858377" cy="3039432"/>
        </p:xfrm>
        <a:graphic>
          <a:graphicData uri="http://schemas.openxmlformats.org/drawingml/2006/table">
            <a:tbl>
              <a:tblPr firstRow="1" bandRow="1">
                <a:tableStyleId>{5C22544A-7EE6-4342-B048-85BDC9FD1C3A}</a:tableStyleId>
              </a:tblPr>
              <a:tblGrid>
                <a:gridCol w="1085848">
                  <a:extLst>
                    <a:ext uri="{9D8B030D-6E8A-4147-A177-3AD203B41FA5}">
                      <a16:colId xmlns:a16="http://schemas.microsoft.com/office/drawing/2014/main" val="20000"/>
                    </a:ext>
                  </a:extLst>
                </a:gridCol>
                <a:gridCol w="1271588">
                  <a:extLst>
                    <a:ext uri="{9D8B030D-6E8A-4147-A177-3AD203B41FA5}">
                      <a16:colId xmlns:a16="http://schemas.microsoft.com/office/drawing/2014/main" val="20001"/>
                    </a:ext>
                  </a:extLst>
                </a:gridCol>
                <a:gridCol w="1385887">
                  <a:extLst>
                    <a:ext uri="{9D8B030D-6E8A-4147-A177-3AD203B41FA5}">
                      <a16:colId xmlns:a16="http://schemas.microsoft.com/office/drawing/2014/main" val="20002"/>
                    </a:ext>
                  </a:extLst>
                </a:gridCol>
                <a:gridCol w="1000125">
                  <a:extLst>
                    <a:ext uri="{9D8B030D-6E8A-4147-A177-3AD203B41FA5}">
                      <a16:colId xmlns:a16="http://schemas.microsoft.com/office/drawing/2014/main" val="20003"/>
                    </a:ext>
                  </a:extLst>
                </a:gridCol>
                <a:gridCol w="5114929">
                  <a:extLst>
                    <a:ext uri="{9D8B030D-6E8A-4147-A177-3AD203B41FA5}">
                      <a16:colId xmlns:a16="http://schemas.microsoft.com/office/drawing/2014/main" val="20004"/>
                    </a:ext>
                  </a:extLst>
                </a:gridCol>
              </a:tblGrid>
              <a:tr h="357192">
                <a:tc>
                  <a:txBody>
                    <a:bodyPr/>
                    <a:lstStyle/>
                    <a:p>
                      <a:pPr algn="ctr"/>
                      <a:r>
                        <a:rPr lang="en-US" sz="1600" dirty="0"/>
                        <a:t>I’m Done</a:t>
                      </a:r>
                    </a:p>
                  </a:txBody>
                  <a:tcPr/>
                </a:tc>
                <a:tc>
                  <a:txBody>
                    <a:bodyPr/>
                    <a:lstStyle/>
                    <a:p>
                      <a:pPr algn="ctr"/>
                      <a:r>
                        <a:rPr lang="en-US" sz="1600" dirty="0"/>
                        <a:t>Others Done</a:t>
                      </a:r>
                    </a:p>
                  </a:txBody>
                  <a:tcPr/>
                </a:tc>
                <a:tc>
                  <a:txBody>
                    <a:bodyPr/>
                    <a:lstStyle/>
                    <a:p>
                      <a:pPr algn="ctr"/>
                      <a:r>
                        <a:rPr lang="en-US" sz="1600" dirty="0"/>
                        <a:t>Decoded New</a:t>
                      </a:r>
                    </a:p>
                  </a:txBody>
                  <a:tcPr>
                    <a:lnR w="12700" cap="flat" cmpd="sng" algn="ctr">
                      <a:solidFill>
                        <a:schemeClr val="tx1"/>
                      </a:solidFill>
                      <a:prstDash val="solid"/>
                      <a:round/>
                      <a:headEnd type="none" w="med" len="med"/>
                      <a:tailEnd type="none" w="med" len="med"/>
                    </a:lnR>
                  </a:tcPr>
                </a:tc>
                <a:tc>
                  <a:txBody>
                    <a:bodyPr/>
                    <a:lstStyle/>
                    <a:p>
                      <a:pPr algn="ctr"/>
                      <a:r>
                        <a:rPr lang="en-US" sz="1600" dirty="0"/>
                        <a:t>Transmit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Remarks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34350">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Probabilistic transmission to avoid collisions.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4350">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Leaned a new symbol, share with neighbors.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4350">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Only I need a symbol, inform neighbors.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34350">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Only I need a</a:t>
                      </a:r>
                      <a:r>
                        <a:rPr lang="en-US" sz="1600" baseline="0" dirty="0"/>
                        <a:t> symbol, inform neighbors.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34350">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Probabilistic transmission to avoid collisions.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34350">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AEDE7"/>
                    </a:solidFill>
                  </a:tcPr>
                </a:tc>
                <a:tc>
                  <a:txBody>
                    <a:bodyPr/>
                    <a:lstStyle/>
                    <a:p>
                      <a:pPr algn="ctr"/>
                      <a:r>
                        <a:rPr lang="en-US" sz="1600" dirty="0">
                          <a:solidFill>
                            <a:schemeClr val="tx1">
                              <a:lumMod val="75000"/>
                              <a:lumOff val="25000"/>
                            </a:schemeClr>
                          </a:solidFill>
                        </a:rPr>
                        <a:t>Not possible. Cannot learn a new symbol after I’m 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AEDE7"/>
                    </a:solidFill>
                  </a:tcPr>
                </a:tc>
                <a:extLst>
                  <a:ext uri="{0D108BD9-81ED-4DB2-BD59-A6C34878D82A}">
                    <a16:rowId xmlns:a16="http://schemas.microsoft.com/office/drawing/2014/main" val="10006"/>
                  </a:ext>
                </a:extLst>
              </a:tr>
              <a:tr h="334350">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Everyone has terminated.</a:t>
                      </a:r>
                      <a:r>
                        <a:rPr lang="en-US" sz="1600" baseline="0" dirty="0"/>
                        <a:t> Stop transmission.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334350">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D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Not possible. Cannot learn a new symbol after I’m done</a:t>
                      </a:r>
                      <a:r>
                        <a:rPr lang="en-US" sz="1600" dirty="0">
                          <a:solidFill>
                            <a:schemeClr val="dk1"/>
                          </a:solidFill>
                        </a:rPr>
                        <a:t>.</a:t>
                      </a:r>
                      <a:endParaRPr lang="en-US" sz="1600"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DE7"/>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2828448" y="2494934"/>
            <a:ext cx="6596063" cy="430887"/>
          </a:xfrm>
          <a:prstGeom prst="rect">
            <a:avLst/>
          </a:prstGeom>
        </p:spPr>
        <p:txBody>
          <a:bodyPr wrap="square">
            <a:spAutoFit/>
          </a:bodyPr>
          <a:lstStyle/>
          <a:p>
            <a:pPr lvl="1"/>
            <a:r>
              <a:rPr lang="en-US" sz="2200" i="1" dirty="0">
                <a:solidFill>
                  <a:schemeClr val="tx1">
                    <a:lumMod val="75000"/>
                    <a:lumOff val="25000"/>
                  </a:schemeClr>
                </a:solidFill>
              </a:rPr>
              <a:t>TX = function(I’m Done, Others Done, Decoded New)</a:t>
            </a:r>
          </a:p>
        </p:txBody>
      </p:sp>
      <p:sp>
        <p:nvSpPr>
          <p:cNvPr id="5" name="Slide Number Placeholder 4"/>
          <p:cNvSpPr>
            <a:spLocks noGrp="1"/>
          </p:cNvSpPr>
          <p:nvPr>
            <p:ph type="sldNum" sz="quarter" idx="4"/>
          </p:nvPr>
        </p:nvSpPr>
        <p:spPr/>
        <p:txBody>
          <a:bodyPr/>
          <a:lstStyle/>
          <a:p>
            <a:fld id="{4FAB73BC-B049-4115-A692-8D63A059BFB8}" type="slidenum">
              <a:rPr lang="en-US" smtClean="0"/>
              <a:pPr/>
              <a:t>29</a:t>
            </a:fld>
            <a:endParaRPr lang="en-US" dirty="0"/>
          </a:p>
        </p:txBody>
      </p:sp>
      <p:sp>
        <p:nvSpPr>
          <p:cNvPr id="9" name="Rectangle 8"/>
          <p:cNvSpPr/>
          <p:nvPr/>
        </p:nvSpPr>
        <p:spPr>
          <a:xfrm>
            <a:off x="1099947" y="3423679"/>
            <a:ext cx="10026233" cy="346220"/>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0" name="Rectangle 9"/>
          <p:cNvSpPr/>
          <p:nvPr/>
        </p:nvSpPr>
        <p:spPr>
          <a:xfrm>
            <a:off x="1092856" y="4766937"/>
            <a:ext cx="10026233" cy="346220"/>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571689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Service Providers</a:t>
            </a:r>
            <a:endParaRPr lang="en-SG" dirty="0"/>
          </a:p>
        </p:txBody>
      </p:sp>
      <p:sp>
        <p:nvSpPr>
          <p:cNvPr id="4" name="Slide Number Placeholder 3"/>
          <p:cNvSpPr>
            <a:spLocks noGrp="1"/>
          </p:cNvSpPr>
          <p:nvPr>
            <p:ph type="sldNum" sz="quarter" idx="4"/>
          </p:nvPr>
        </p:nvSpPr>
        <p:spPr/>
        <p:txBody>
          <a:bodyPr/>
          <a:lstStyle/>
          <a:p>
            <a:fld id="{4FAB73BC-B049-4115-A692-8D63A059BFB8}" type="slidenum">
              <a:rPr lang="en-US" smtClean="0"/>
              <a:pPr/>
              <a:t>3</a:t>
            </a:fld>
            <a:endParaRPr lang="en-US" dirty="0"/>
          </a:p>
        </p:txBody>
      </p:sp>
      <p:pic>
        <p:nvPicPr>
          <p:cNvPr id="8" name="Picture 7">
            <a:extLst>
              <a:ext uri="{FF2B5EF4-FFF2-40B4-BE49-F238E27FC236}">
                <a16:creationId xmlns:a16="http://schemas.microsoft.com/office/drawing/2014/main" id="{FB8296F4-BC70-E74B-9D7A-9D8796A4F473}"/>
              </a:ext>
            </a:extLst>
          </p:cNvPr>
          <p:cNvPicPr>
            <a:picLocks noChangeAspect="1"/>
          </p:cNvPicPr>
          <p:nvPr/>
        </p:nvPicPr>
        <p:blipFill>
          <a:blip r:embed="rId4"/>
          <a:stretch>
            <a:fillRect/>
          </a:stretch>
        </p:blipFill>
        <p:spPr>
          <a:xfrm>
            <a:off x="1097280" y="2322359"/>
            <a:ext cx="3885027" cy="1198229"/>
          </a:xfrm>
          <a:prstGeom prst="rect">
            <a:avLst/>
          </a:prstGeom>
        </p:spPr>
      </p:pic>
      <p:pic>
        <p:nvPicPr>
          <p:cNvPr id="9" name="Picture 8">
            <a:extLst>
              <a:ext uri="{FF2B5EF4-FFF2-40B4-BE49-F238E27FC236}">
                <a16:creationId xmlns:a16="http://schemas.microsoft.com/office/drawing/2014/main" id="{C5DD4128-8527-BD4C-B05F-E8B2366129E4}"/>
              </a:ext>
            </a:extLst>
          </p:cNvPr>
          <p:cNvPicPr>
            <a:picLocks noChangeAspect="1"/>
          </p:cNvPicPr>
          <p:nvPr/>
        </p:nvPicPr>
        <p:blipFill>
          <a:blip r:embed="rId5"/>
          <a:stretch>
            <a:fillRect/>
          </a:stretch>
        </p:blipFill>
        <p:spPr>
          <a:xfrm>
            <a:off x="3903980" y="3520588"/>
            <a:ext cx="4445000" cy="1193800"/>
          </a:xfrm>
          <a:prstGeom prst="rect">
            <a:avLst/>
          </a:prstGeom>
        </p:spPr>
      </p:pic>
      <p:pic>
        <p:nvPicPr>
          <p:cNvPr id="35" name="Picture 34">
            <a:extLst>
              <a:ext uri="{FF2B5EF4-FFF2-40B4-BE49-F238E27FC236}">
                <a16:creationId xmlns:a16="http://schemas.microsoft.com/office/drawing/2014/main" id="{13E8F891-737F-8749-965C-20C704ECBB90}"/>
              </a:ext>
            </a:extLst>
          </p:cNvPr>
          <p:cNvPicPr>
            <a:picLocks noChangeAspect="1"/>
          </p:cNvPicPr>
          <p:nvPr/>
        </p:nvPicPr>
        <p:blipFill>
          <a:blip r:embed="rId6"/>
          <a:stretch>
            <a:fillRect/>
          </a:stretch>
        </p:blipFill>
        <p:spPr>
          <a:xfrm>
            <a:off x="6828752" y="4473046"/>
            <a:ext cx="4702066" cy="2125867"/>
          </a:xfrm>
          <a:prstGeom prst="rect">
            <a:avLst/>
          </a:prstGeom>
        </p:spPr>
      </p:pic>
    </p:spTree>
    <p:custDataLst>
      <p:tags r:id="rId1"/>
    </p:custDataLst>
    <p:extLst>
      <p:ext uri="{BB962C8B-B14F-4D97-AF65-F5344CB8AC3E}">
        <p14:creationId xmlns:p14="http://schemas.microsoft.com/office/powerpoint/2010/main" val="273384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6" name="Content Placeholder 5"/>
          <p:cNvSpPr>
            <a:spLocks noGrp="1"/>
          </p:cNvSpPr>
          <p:nvPr>
            <p:ph idx="1"/>
          </p:nvPr>
        </p:nvSpPr>
        <p:spPr/>
        <p:txBody>
          <a:bodyPr>
            <a:normAutofit/>
          </a:bodyPr>
          <a:lstStyle/>
          <a:p>
            <a:r>
              <a:rPr lang="en-US" sz="3200" dirty="0">
                <a:latin typeface="Calibri Light" charset="0"/>
                <a:ea typeface="Calibri Light" charset="0"/>
                <a:cs typeface="Calibri Light" charset="0"/>
              </a:rPr>
              <a:t>When to transmit?</a:t>
            </a:r>
          </a:p>
        </p:txBody>
      </p:sp>
      <p:graphicFrame>
        <p:nvGraphicFramePr>
          <p:cNvPr id="4" name="Table 3"/>
          <p:cNvGraphicFramePr>
            <a:graphicFrameLocks noGrp="1"/>
          </p:cNvGraphicFramePr>
          <p:nvPr>
            <p:extLst/>
          </p:nvPr>
        </p:nvGraphicFramePr>
        <p:xfrm>
          <a:off x="1197290" y="3071808"/>
          <a:ext cx="9858377" cy="3039432"/>
        </p:xfrm>
        <a:graphic>
          <a:graphicData uri="http://schemas.openxmlformats.org/drawingml/2006/table">
            <a:tbl>
              <a:tblPr firstRow="1" bandRow="1">
                <a:tableStyleId>{5C22544A-7EE6-4342-B048-85BDC9FD1C3A}</a:tableStyleId>
              </a:tblPr>
              <a:tblGrid>
                <a:gridCol w="1085848">
                  <a:extLst>
                    <a:ext uri="{9D8B030D-6E8A-4147-A177-3AD203B41FA5}">
                      <a16:colId xmlns:a16="http://schemas.microsoft.com/office/drawing/2014/main" val="20000"/>
                    </a:ext>
                  </a:extLst>
                </a:gridCol>
                <a:gridCol w="1271588">
                  <a:extLst>
                    <a:ext uri="{9D8B030D-6E8A-4147-A177-3AD203B41FA5}">
                      <a16:colId xmlns:a16="http://schemas.microsoft.com/office/drawing/2014/main" val="20001"/>
                    </a:ext>
                  </a:extLst>
                </a:gridCol>
                <a:gridCol w="1385887">
                  <a:extLst>
                    <a:ext uri="{9D8B030D-6E8A-4147-A177-3AD203B41FA5}">
                      <a16:colId xmlns:a16="http://schemas.microsoft.com/office/drawing/2014/main" val="20002"/>
                    </a:ext>
                  </a:extLst>
                </a:gridCol>
                <a:gridCol w="1000125">
                  <a:extLst>
                    <a:ext uri="{9D8B030D-6E8A-4147-A177-3AD203B41FA5}">
                      <a16:colId xmlns:a16="http://schemas.microsoft.com/office/drawing/2014/main" val="20003"/>
                    </a:ext>
                  </a:extLst>
                </a:gridCol>
                <a:gridCol w="5114929">
                  <a:extLst>
                    <a:ext uri="{9D8B030D-6E8A-4147-A177-3AD203B41FA5}">
                      <a16:colId xmlns:a16="http://schemas.microsoft.com/office/drawing/2014/main" val="20004"/>
                    </a:ext>
                  </a:extLst>
                </a:gridCol>
              </a:tblGrid>
              <a:tr h="357192">
                <a:tc>
                  <a:txBody>
                    <a:bodyPr/>
                    <a:lstStyle/>
                    <a:p>
                      <a:pPr algn="ctr"/>
                      <a:r>
                        <a:rPr lang="en-US" sz="1600" dirty="0"/>
                        <a:t>I’m Done</a:t>
                      </a:r>
                    </a:p>
                  </a:txBody>
                  <a:tcPr/>
                </a:tc>
                <a:tc>
                  <a:txBody>
                    <a:bodyPr/>
                    <a:lstStyle/>
                    <a:p>
                      <a:pPr algn="ctr"/>
                      <a:r>
                        <a:rPr lang="en-US" sz="1600" dirty="0"/>
                        <a:t>Others Done</a:t>
                      </a:r>
                    </a:p>
                  </a:txBody>
                  <a:tcPr/>
                </a:tc>
                <a:tc>
                  <a:txBody>
                    <a:bodyPr/>
                    <a:lstStyle/>
                    <a:p>
                      <a:pPr algn="ctr"/>
                      <a:r>
                        <a:rPr lang="en-US" sz="1600" dirty="0"/>
                        <a:t>Decoded New</a:t>
                      </a:r>
                    </a:p>
                  </a:txBody>
                  <a:tcPr>
                    <a:lnR w="12700" cap="flat" cmpd="sng" algn="ctr">
                      <a:solidFill>
                        <a:schemeClr val="tx1"/>
                      </a:solidFill>
                      <a:prstDash val="solid"/>
                      <a:round/>
                      <a:headEnd type="none" w="med" len="med"/>
                      <a:tailEnd type="none" w="med" len="med"/>
                    </a:lnR>
                  </a:tcPr>
                </a:tc>
                <a:tc>
                  <a:txBody>
                    <a:bodyPr/>
                    <a:lstStyle/>
                    <a:p>
                      <a:pPr algn="ctr"/>
                      <a:r>
                        <a:rPr lang="en-US" sz="1600" dirty="0"/>
                        <a:t>Transmit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r>
                        <a:rPr lang="en-US" sz="1600" dirty="0"/>
                        <a:t>Remarks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000"/>
                  </a:ext>
                </a:extLst>
              </a:tr>
              <a:tr h="334350">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Probabilistic transmission to avoid collisions.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1"/>
                  </a:ext>
                </a:extLst>
              </a:tr>
              <a:tr h="334350">
                <a:tc>
                  <a:txBody>
                    <a:bodyPr/>
                    <a:lstStyle/>
                    <a:p>
                      <a:pPr algn="ctr"/>
                      <a:r>
                        <a:rPr lang="en-US" sz="1600" dirty="0"/>
                        <a:t>0</a:t>
                      </a:r>
                    </a:p>
                  </a:txBody>
                  <a:tcPr/>
                </a:tc>
                <a:tc>
                  <a:txBody>
                    <a:bodyPr/>
                    <a:lstStyle/>
                    <a:p>
                      <a:pPr algn="ctr"/>
                      <a:r>
                        <a:rPr lang="en-US" sz="1600" dirty="0"/>
                        <a:t>0</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Leaned a new symbol, share with neighbors.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2"/>
                  </a:ext>
                </a:extLst>
              </a:tr>
              <a:tr h="334350">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Only I need a symbol, inform neighbors.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3"/>
                  </a:ext>
                </a:extLst>
              </a:tr>
              <a:tr h="334350">
                <a:tc>
                  <a:txBody>
                    <a:bodyPr/>
                    <a:lstStyle/>
                    <a:p>
                      <a:pPr algn="ctr"/>
                      <a:r>
                        <a:rPr lang="en-US" sz="1600" dirty="0"/>
                        <a:t>0</a:t>
                      </a:r>
                    </a:p>
                  </a:txBody>
                  <a:tcPr/>
                </a:tc>
                <a:tc>
                  <a:txBody>
                    <a:bodyPr/>
                    <a:lstStyle/>
                    <a:p>
                      <a:pPr algn="ctr"/>
                      <a:r>
                        <a:rPr lang="en-US" sz="1600" dirty="0"/>
                        <a:t>1</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Only I need a</a:t>
                      </a:r>
                      <a:r>
                        <a:rPr lang="en-US" sz="1600" baseline="0" dirty="0"/>
                        <a:t> symbol, inform neighbors.</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4"/>
                  </a:ext>
                </a:extLst>
              </a:tr>
              <a:tr h="334350">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Probabilistic transmission to avoid collisions.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5"/>
                  </a:ext>
                </a:extLst>
              </a:tr>
              <a:tr h="334350">
                <a:tc>
                  <a:txBody>
                    <a:bodyPr/>
                    <a:lstStyle/>
                    <a:p>
                      <a:pPr algn="ctr"/>
                      <a:r>
                        <a:rPr lang="en-US" sz="1600" dirty="0"/>
                        <a:t>1</a:t>
                      </a:r>
                    </a:p>
                  </a:txBody>
                  <a:tcPr/>
                </a:tc>
                <a:tc>
                  <a:txBody>
                    <a:bodyPr/>
                    <a:lstStyle/>
                    <a:p>
                      <a:pPr algn="ctr"/>
                      <a:r>
                        <a:rPr lang="en-US" sz="1600" dirty="0"/>
                        <a:t>0</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AEDE7"/>
                    </a:solidFill>
                  </a:tcPr>
                </a:tc>
                <a:tc>
                  <a:txBody>
                    <a:bodyPr/>
                    <a:lstStyle/>
                    <a:p>
                      <a:pPr algn="ctr"/>
                      <a:r>
                        <a:rPr lang="en-US" sz="1600" dirty="0">
                          <a:solidFill>
                            <a:schemeClr val="tx1">
                              <a:lumMod val="75000"/>
                              <a:lumOff val="25000"/>
                            </a:schemeClr>
                          </a:solidFill>
                        </a:rPr>
                        <a:t>Not possible. Cannot learn a new symbol after I’m done.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solidFill>
                      <a:srgbClr val="FAEDE7"/>
                    </a:solidFill>
                  </a:tcPr>
                </a:tc>
                <a:extLst>
                  <a:ext uri="{0D108BD9-81ED-4DB2-BD59-A6C34878D82A}">
                    <a16:rowId xmlns:a16="http://schemas.microsoft.com/office/drawing/2014/main" val="10006"/>
                  </a:ext>
                </a:extLst>
              </a:tr>
              <a:tr h="334350">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0</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algn="ctr"/>
                      <a:r>
                        <a:rPr lang="en-US" sz="1600" dirty="0"/>
                        <a:t>Everyone has terminated.</a:t>
                      </a:r>
                      <a:r>
                        <a:rPr lang="en-US" sz="1600" baseline="0" dirty="0"/>
                        <a:t> Stop transmission.</a:t>
                      </a: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007"/>
                  </a:ext>
                </a:extLst>
              </a:tr>
              <a:tr h="334350">
                <a:tc>
                  <a:txBody>
                    <a:bodyPr/>
                    <a:lstStyle/>
                    <a:p>
                      <a:pPr algn="ctr"/>
                      <a:r>
                        <a:rPr lang="en-US" sz="1600" dirty="0"/>
                        <a:t>1</a:t>
                      </a:r>
                    </a:p>
                  </a:txBody>
                  <a:tcPr/>
                </a:tc>
                <a:tc>
                  <a:txBody>
                    <a:bodyPr/>
                    <a:lstStyle/>
                    <a:p>
                      <a:pPr algn="ctr"/>
                      <a:r>
                        <a:rPr lang="en-US" sz="1600" dirty="0"/>
                        <a:t>1</a:t>
                      </a:r>
                    </a:p>
                  </a:txBody>
                  <a:tcPr/>
                </a:tc>
                <a:tc>
                  <a:txBody>
                    <a:bodyPr/>
                    <a:lstStyle/>
                    <a:p>
                      <a:pPr algn="ctr"/>
                      <a:r>
                        <a:rPr lang="en-US" sz="1600" dirty="0"/>
                        <a:t>1</a:t>
                      </a:r>
                    </a:p>
                  </a:txBody>
                  <a:tcPr>
                    <a:lnR w="12700" cap="flat" cmpd="sng" algn="ctr">
                      <a:solidFill>
                        <a:schemeClr val="tx1"/>
                      </a:solidFill>
                      <a:prstDash val="solid"/>
                      <a:round/>
                      <a:headEnd type="none" w="med" len="med"/>
                      <a:tailEnd type="none" w="med" len="med"/>
                    </a:lnR>
                  </a:tcPr>
                </a:tc>
                <a:tc>
                  <a:txBody>
                    <a:bodyPr/>
                    <a:lstStyle/>
                    <a:p>
                      <a:pPr algn="ctr"/>
                      <a:r>
                        <a:rPr lang="en-US" sz="160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DE7"/>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a:solidFill>
                            <a:schemeClr val="tx1">
                              <a:lumMod val="75000"/>
                              <a:lumOff val="25000"/>
                            </a:schemeClr>
                          </a:solidFill>
                        </a:rPr>
                        <a:t>Not possible. Cannot learn a new symbol after I’m done</a:t>
                      </a:r>
                      <a:r>
                        <a:rPr lang="en-US" sz="1600" dirty="0">
                          <a:solidFill>
                            <a:schemeClr val="dk1"/>
                          </a:solidFill>
                        </a:rPr>
                        <a:t>.</a:t>
                      </a:r>
                      <a:endParaRPr lang="en-US" sz="1600" dirty="0">
                        <a:solidFill>
                          <a:schemeClr val="tx1">
                            <a:lumMod val="75000"/>
                            <a:lumOff val="25000"/>
                          </a:schemeClr>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rgbClr val="FAEDE7"/>
                    </a:solidFill>
                  </a:tcPr>
                </a:tc>
                <a:extLst>
                  <a:ext uri="{0D108BD9-81ED-4DB2-BD59-A6C34878D82A}">
                    <a16:rowId xmlns:a16="http://schemas.microsoft.com/office/drawing/2014/main" val="10008"/>
                  </a:ext>
                </a:extLst>
              </a:tr>
            </a:tbl>
          </a:graphicData>
        </a:graphic>
      </p:graphicFrame>
      <p:sp>
        <p:nvSpPr>
          <p:cNvPr id="3" name="Rectangle 2"/>
          <p:cNvSpPr/>
          <p:nvPr/>
        </p:nvSpPr>
        <p:spPr>
          <a:xfrm>
            <a:off x="2828448" y="2494934"/>
            <a:ext cx="6596063" cy="430887"/>
          </a:xfrm>
          <a:prstGeom prst="rect">
            <a:avLst/>
          </a:prstGeom>
        </p:spPr>
        <p:txBody>
          <a:bodyPr wrap="square">
            <a:spAutoFit/>
          </a:bodyPr>
          <a:lstStyle/>
          <a:p>
            <a:pPr lvl="1"/>
            <a:r>
              <a:rPr lang="en-US" sz="2200" i="1" dirty="0">
                <a:solidFill>
                  <a:schemeClr val="tx1">
                    <a:lumMod val="75000"/>
                    <a:lumOff val="25000"/>
                  </a:schemeClr>
                </a:solidFill>
              </a:rPr>
              <a:t>TX = function(I’m Done, Others Done, Decoded New)</a:t>
            </a:r>
          </a:p>
        </p:txBody>
      </p:sp>
      <p:sp>
        <p:nvSpPr>
          <p:cNvPr id="5" name="Slide Number Placeholder 4"/>
          <p:cNvSpPr>
            <a:spLocks noGrp="1"/>
          </p:cNvSpPr>
          <p:nvPr>
            <p:ph type="sldNum" sz="quarter" idx="4"/>
          </p:nvPr>
        </p:nvSpPr>
        <p:spPr/>
        <p:txBody>
          <a:bodyPr/>
          <a:lstStyle/>
          <a:p>
            <a:fld id="{4FAB73BC-B049-4115-A692-8D63A059BFB8}" type="slidenum">
              <a:rPr lang="en-US" smtClean="0"/>
              <a:pPr/>
              <a:t>30</a:t>
            </a:fld>
            <a:endParaRPr lang="en-US" dirty="0"/>
          </a:p>
        </p:txBody>
      </p:sp>
      <p:sp>
        <p:nvSpPr>
          <p:cNvPr id="8" name="Rectangle 7"/>
          <p:cNvSpPr/>
          <p:nvPr/>
        </p:nvSpPr>
        <p:spPr>
          <a:xfrm>
            <a:off x="1092856" y="4107711"/>
            <a:ext cx="10026233" cy="346220"/>
          </a:xfrm>
          <a:prstGeom prst="rect">
            <a:avLst/>
          </a:prstGeom>
          <a:noFill/>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302902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4" name="Content Placeholder 4"/>
          <p:cNvSpPr>
            <a:spLocks noGrp="1"/>
          </p:cNvSpPr>
          <p:nvPr>
            <p:ph idx="1"/>
          </p:nvPr>
        </p:nvSpPr>
        <p:spPr>
          <a:xfrm>
            <a:off x="1289253" y="2079562"/>
            <a:ext cx="10058400" cy="4023360"/>
          </a:xfrm>
        </p:spPr>
        <p:txBody>
          <a:bodyPr>
            <a:normAutofit/>
          </a:bodyPr>
          <a:lstStyle/>
          <a:p>
            <a:pPr marL="0" indent="0">
              <a:buNone/>
            </a:pPr>
            <a:r>
              <a:rPr lang="en-US" sz="3600" dirty="0">
                <a:latin typeface="Calibri Light" panose="020F0302020204030204" pitchFamily="34" charset="0"/>
              </a:rPr>
              <a:t>Key Techniques</a:t>
            </a:r>
          </a:p>
        </p:txBody>
      </p:sp>
      <p:graphicFrame>
        <p:nvGraphicFramePr>
          <p:cNvPr id="5" name="Diagram 4"/>
          <p:cNvGraphicFramePr/>
          <p:nvPr>
            <p:extLst>
              <p:ext uri="{D42A27DB-BD31-4B8C-83A1-F6EECF244321}">
                <p14:modId xmlns:p14="http://schemas.microsoft.com/office/powerpoint/2010/main" val="661427808"/>
              </p:ext>
            </p:extLst>
          </p:nvPr>
        </p:nvGraphicFramePr>
        <p:xfrm>
          <a:off x="1300898" y="3099175"/>
          <a:ext cx="9873979" cy="23971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p:cNvSpPr>
            <a:spLocks noGrp="1"/>
          </p:cNvSpPr>
          <p:nvPr>
            <p:ph type="sldNum" sz="quarter" idx="4"/>
          </p:nvPr>
        </p:nvSpPr>
        <p:spPr/>
        <p:txBody>
          <a:bodyPr/>
          <a:lstStyle/>
          <a:p>
            <a:fld id="{4FAB73BC-B049-4115-A692-8D63A059BFB8}" type="slidenum">
              <a:rPr lang="en-US" smtClean="0"/>
              <a:pPr/>
              <a:t>31</a:t>
            </a:fld>
            <a:endParaRPr lang="en-US" dirty="0"/>
          </a:p>
        </p:txBody>
      </p:sp>
    </p:spTree>
    <p:extLst>
      <p:ext uri="{BB962C8B-B14F-4D97-AF65-F5344CB8AC3E}">
        <p14:creationId xmlns:p14="http://schemas.microsoft.com/office/powerpoint/2010/main" val="13601960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Codecast</a:t>
            </a:r>
            <a:endParaRPr lang="en-US" dirty="0"/>
          </a:p>
        </p:txBody>
      </p:sp>
      <p:sp>
        <p:nvSpPr>
          <p:cNvPr id="3" name="Content Placeholder 2"/>
          <p:cNvSpPr>
            <a:spLocks noGrp="1"/>
          </p:cNvSpPr>
          <p:nvPr>
            <p:ph idx="1"/>
          </p:nvPr>
        </p:nvSpPr>
        <p:spPr>
          <a:xfrm>
            <a:off x="1097280" y="1845733"/>
            <a:ext cx="10058400" cy="4355041"/>
          </a:xfrm>
        </p:spPr>
        <p:txBody>
          <a:bodyPr>
            <a:normAutofit/>
          </a:bodyPr>
          <a:lstStyle/>
          <a:p>
            <a:r>
              <a:rPr lang="en-US" sz="3200" dirty="0">
                <a:latin typeface="Calibri Light" charset="0"/>
                <a:ea typeface="Calibri Light" charset="0"/>
                <a:cs typeface="Calibri Light" charset="0"/>
              </a:rPr>
              <a:t>Integrate with Chaos</a:t>
            </a:r>
          </a:p>
          <a:p>
            <a:endParaRPr lang="en-US" sz="3200" dirty="0">
              <a:latin typeface="Calibri Light" charset="0"/>
              <a:ea typeface="Calibri Light" charset="0"/>
              <a:cs typeface="Calibri Light" charset="0"/>
            </a:endParaRPr>
          </a:p>
          <a:p>
            <a:endParaRPr lang="en-US" sz="3200" dirty="0">
              <a:latin typeface="Calibri Light" charset="0"/>
              <a:ea typeface="Calibri Light" charset="0"/>
              <a:cs typeface="Calibri Light" charset="0"/>
            </a:endParaRPr>
          </a:p>
          <a:p>
            <a:br>
              <a:rPr lang="en-US" sz="3200" dirty="0">
                <a:latin typeface="Calibri Light" charset="0"/>
                <a:ea typeface="Calibri Light" charset="0"/>
                <a:cs typeface="Calibri Light" charset="0"/>
              </a:rPr>
            </a:br>
            <a:endParaRPr lang="en-US" sz="3200" dirty="0">
              <a:latin typeface="Calibri Light" charset="0"/>
              <a:ea typeface="Calibri Light" charset="0"/>
              <a:cs typeface="Calibri Light" charset="0"/>
            </a:endParaRPr>
          </a:p>
          <a:p>
            <a:pPr lvl="1"/>
            <a:r>
              <a:rPr lang="en-US" sz="2400" dirty="0">
                <a:latin typeface="Calibri Light" charset="0"/>
                <a:ea typeface="Calibri Light" charset="0"/>
                <a:cs typeface="Calibri Light" charset="0"/>
              </a:rPr>
              <a:t>Each node set its bit in the Termination Flag when done</a:t>
            </a:r>
          </a:p>
          <a:p>
            <a:pPr lvl="1"/>
            <a:r>
              <a:rPr lang="en-US" sz="2400" dirty="0">
                <a:latin typeface="Calibri Light" charset="0"/>
                <a:ea typeface="Calibri Light" charset="0"/>
                <a:cs typeface="Calibri Light" charset="0"/>
              </a:rPr>
              <a:t>Transmits 5 times aggressively when all the bits are set</a:t>
            </a:r>
          </a:p>
          <a:p>
            <a:pPr lvl="1"/>
            <a:r>
              <a:rPr lang="en-US" sz="2400" dirty="0">
                <a:latin typeface="Calibri Light" charset="0"/>
                <a:ea typeface="Calibri Light" charset="0"/>
                <a:cs typeface="Calibri Light" charset="0"/>
              </a:rPr>
              <a:t>Turn the radio off</a:t>
            </a:r>
          </a:p>
        </p:txBody>
      </p:sp>
      <p:grpSp>
        <p:nvGrpSpPr>
          <p:cNvPr id="8" name="Group 7"/>
          <p:cNvGrpSpPr/>
          <p:nvPr/>
        </p:nvGrpSpPr>
        <p:grpSpPr>
          <a:xfrm>
            <a:off x="2744090" y="2705078"/>
            <a:ext cx="6764780" cy="1074733"/>
            <a:chOff x="1097280" y="2612714"/>
            <a:chExt cx="6764780" cy="1074733"/>
          </a:xfrm>
        </p:grpSpPr>
        <p:pic>
          <p:nvPicPr>
            <p:cNvPr id="17" name="Picture 1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97280" y="2612714"/>
              <a:ext cx="6074004" cy="1074733"/>
            </a:xfrm>
            <a:prstGeom prst="rect">
              <a:avLst/>
            </a:prstGeom>
          </p:spPr>
        </p:pic>
        <p:sp>
          <p:nvSpPr>
            <p:cNvPr id="19" name="Rectangle 18"/>
            <p:cNvSpPr/>
            <p:nvPr/>
          </p:nvSpPr>
          <p:spPr>
            <a:xfrm>
              <a:off x="6927201" y="3161160"/>
              <a:ext cx="877140" cy="506307"/>
            </a:xfrm>
            <a:prstGeom prst="rect">
              <a:avLst/>
            </a:prstGeom>
            <a:solidFill>
              <a:schemeClr val="accent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869481" y="3170777"/>
              <a:ext cx="992579" cy="515526"/>
            </a:xfrm>
            <a:prstGeom prst="rect">
              <a:avLst/>
            </a:prstGeom>
          </p:spPr>
          <p:txBody>
            <a:bodyPr wrap="none">
              <a:spAutoFit/>
            </a:bodyPr>
            <a:lstStyle/>
            <a:p>
              <a:pPr algn="ctr">
                <a:lnSpc>
                  <a:spcPts val="1100"/>
                </a:lnSpc>
              </a:pPr>
              <a:r>
                <a:rPr lang="en-US" sz="1100" dirty="0">
                  <a:latin typeface="Helvetica Neue" charset="0"/>
                  <a:ea typeface="Helvetica Neue" charset="0"/>
                  <a:cs typeface="Helvetica Neue" charset="0"/>
                </a:rPr>
                <a:t>Termination</a:t>
              </a:r>
              <a:br>
                <a:rPr lang="en-US" sz="1100" dirty="0">
                  <a:latin typeface="Helvetica Neue" charset="0"/>
                  <a:ea typeface="Helvetica Neue" charset="0"/>
                  <a:cs typeface="Helvetica Neue" charset="0"/>
                </a:rPr>
              </a:br>
              <a:r>
                <a:rPr lang="en-US" sz="1100" dirty="0" err="1">
                  <a:latin typeface="Helvetica Neue" charset="0"/>
                  <a:ea typeface="Helvetica Neue" charset="0"/>
                  <a:cs typeface="Helvetica Neue" charset="0"/>
                </a:rPr>
                <a:t>BitVector</a:t>
              </a:r>
              <a:br>
                <a:rPr lang="en-US" sz="1100" dirty="0">
                  <a:latin typeface="Helvetica Neue" charset="0"/>
                  <a:ea typeface="Helvetica Neue" charset="0"/>
                  <a:cs typeface="Helvetica Neue" charset="0"/>
                </a:rPr>
              </a:br>
              <a:r>
                <a:rPr lang="en-US" sz="1100" dirty="0">
                  <a:latin typeface="Helvetica Neue" charset="0"/>
                  <a:ea typeface="Helvetica Neue" charset="0"/>
                  <a:cs typeface="Helvetica Neue" charset="0"/>
                </a:rPr>
                <a:t>1100</a:t>
              </a:r>
              <a:r>
                <a:rPr lang="mr-IN" sz="1100" dirty="0">
                  <a:latin typeface="Helvetica Neue" charset="0"/>
                  <a:ea typeface="Helvetica Neue" charset="0"/>
                  <a:cs typeface="Helvetica Neue" charset="0"/>
                </a:rPr>
                <a:t>…</a:t>
              </a:r>
              <a:r>
                <a:rPr lang="en-US" sz="1100" dirty="0">
                  <a:latin typeface="Helvetica Neue" charset="0"/>
                  <a:ea typeface="Helvetica Neue" charset="0"/>
                  <a:cs typeface="Helvetica Neue" charset="0"/>
                </a:rPr>
                <a:t>.1011</a:t>
              </a:r>
            </a:p>
          </p:txBody>
        </p:sp>
      </p:grpSp>
      <p:sp>
        <p:nvSpPr>
          <p:cNvPr id="4" name="Slide Number Placeholder 3"/>
          <p:cNvSpPr>
            <a:spLocks noGrp="1"/>
          </p:cNvSpPr>
          <p:nvPr>
            <p:ph type="sldNum" sz="quarter" idx="4"/>
          </p:nvPr>
        </p:nvSpPr>
        <p:spPr/>
        <p:txBody>
          <a:bodyPr/>
          <a:lstStyle/>
          <a:p>
            <a:fld id="{4FAB73BC-B049-4115-A692-8D63A059BFB8}" type="slidenum">
              <a:rPr lang="en-US" smtClean="0"/>
              <a:pPr/>
              <a:t>32</a:t>
            </a:fld>
            <a:endParaRPr lang="en-US" dirty="0"/>
          </a:p>
        </p:txBody>
      </p:sp>
    </p:spTree>
    <p:extLst>
      <p:ext uri="{BB962C8B-B14F-4D97-AF65-F5344CB8AC3E}">
        <p14:creationId xmlns:p14="http://schemas.microsoft.com/office/powerpoint/2010/main" val="12418121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endParaRPr lang="en-SG" dirty="0"/>
          </a:p>
        </p:txBody>
      </p:sp>
      <p:sp>
        <p:nvSpPr>
          <p:cNvPr id="7" name="Content Placeholder 4"/>
          <p:cNvSpPr>
            <a:spLocks noGrp="1"/>
          </p:cNvSpPr>
          <p:nvPr>
            <p:ph idx="1"/>
          </p:nvPr>
        </p:nvSpPr>
        <p:spPr>
          <a:xfrm>
            <a:off x="1289252" y="2079562"/>
            <a:ext cx="10173877" cy="4023360"/>
          </a:xfrm>
        </p:spPr>
        <p:txBody>
          <a:bodyPr>
            <a:normAutofit/>
          </a:bodyPr>
          <a:lstStyle/>
          <a:p>
            <a:pPr>
              <a:buFont typeface="Courier New" charset="0"/>
              <a:buChar char="o"/>
            </a:pPr>
            <a:r>
              <a:rPr lang="en-US" sz="3600" dirty="0">
                <a:solidFill>
                  <a:schemeClr val="tx1"/>
                </a:solidFill>
                <a:latin typeface="Calibri Light" panose="020F0302020204030204" pitchFamily="34" charset="0"/>
              </a:rPr>
              <a:t> </a:t>
            </a:r>
            <a:r>
              <a:rPr lang="en-US" sz="3600" dirty="0">
                <a:solidFill>
                  <a:srgbClr val="E48312"/>
                </a:solidFill>
                <a:latin typeface="Calibri Light" panose="020F0302020204030204" pitchFamily="34" charset="0"/>
              </a:rPr>
              <a:t>Compared against</a:t>
            </a:r>
          </a:p>
          <a:p>
            <a:pPr lvl="1">
              <a:buFont typeface="Courier New" charset="0"/>
              <a:buChar char="o"/>
            </a:pPr>
            <a:r>
              <a:rPr lang="en-US" sz="3400" dirty="0">
                <a:solidFill>
                  <a:schemeClr val="tx1"/>
                </a:solidFill>
                <a:latin typeface="Calibri Light" panose="020F0302020204030204" pitchFamily="34" charset="0"/>
              </a:rPr>
              <a:t> LWB </a:t>
            </a:r>
            <a:r>
              <a:rPr lang="mr-IN" sz="3400" dirty="0">
                <a:solidFill>
                  <a:schemeClr val="tx1"/>
                </a:solidFill>
                <a:latin typeface="Calibri Light" panose="020F0302020204030204" pitchFamily="34" charset="0"/>
              </a:rPr>
              <a:t>–</a:t>
            </a:r>
            <a:r>
              <a:rPr lang="en-US" sz="3400" dirty="0">
                <a:solidFill>
                  <a:schemeClr val="tx1"/>
                </a:solidFill>
                <a:latin typeface="Calibri Light" panose="020F0302020204030204" pitchFamily="34" charset="0"/>
              </a:rPr>
              <a:t> Low Power Wireless  Bus</a:t>
            </a:r>
          </a:p>
          <a:p>
            <a:pPr lvl="1">
              <a:buFont typeface="Courier New" charset="0"/>
              <a:buChar char="o"/>
            </a:pPr>
            <a:r>
              <a:rPr lang="en-US" sz="3400" dirty="0">
                <a:solidFill>
                  <a:schemeClr val="tx1"/>
                </a:solidFill>
                <a:latin typeface="Calibri Light" panose="020F0302020204030204" pitchFamily="34" charset="0"/>
              </a:rPr>
              <a:t> Chaos</a:t>
            </a:r>
          </a:p>
          <a:p>
            <a:pPr lvl="1">
              <a:buFont typeface="Courier New" charset="0"/>
              <a:buChar char="o"/>
            </a:pPr>
            <a:endParaRPr lang="en-US" sz="3400" dirty="0">
              <a:solidFill>
                <a:schemeClr val="tx1"/>
              </a:solidFill>
              <a:latin typeface="Calibri Light" panose="020F0302020204030204" pitchFamily="34" charset="0"/>
            </a:endParaRPr>
          </a:p>
          <a:p>
            <a:pPr>
              <a:buFont typeface="Courier New" charset="0"/>
              <a:buChar char="o"/>
            </a:pPr>
            <a:r>
              <a:rPr lang="en-US" sz="3600" dirty="0">
                <a:solidFill>
                  <a:schemeClr val="tx1"/>
                </a:solidFill>
                <a:latin typeface="Calibri Light" panose="020F0302020204030204" pitchFamily="34" charset="0"/>
              </a:rPr>
              <a:t> </a:t>
            </a:r>
            <a:r>
              <a:rPr lang="en-US" sz="3600" dirty="0">
                <a:solidFill>
                  <a:srgbClr val="E48312"/>
                </a:solidFill>
                <a:latin typeface="Calibri Light" panose="020F0302020204030204" pitchFamily="34" charset="0"/>
              </a:rPr>
              <a:t>Testbeds considered</a:t>
            </a:r>
          </a:p>
          <a:p>
            <a:pPr lvl="1">
              <a:buFont typeface="Courier New" charset="0"/>
              <a:buChar char="o"/>
            </a:pPr>
            <a:r>
              <a:rPr lang="en-US" sz="3400" dirty="0">
                <a:solidFill>
                  <a:schemeClr val="tx1"/>
                </a:solidFill>
                <a:latin typeface="Calibri Light" panose="020F0302020204030204" pitchFamily="34" charset="0"/>
              </a:rPr>
              <a:t> </a:t>
            </a:r>
            <a:r>
              <a:rPr lang="en-US" sz="3400" dirty="0" err="1">
                <a:solidFill>
                  <a:schemeClr val="tx1"/>
                </a:solidFill>
                <a:latin typeface="Calibri Light" panose="020F0302020204030204" pitchFamily="34" charset="0"/>
              </a:rPr>
              <a:t>Indriya</a:t>
            </a:r>
            <a:r>
              <a:rPr lang="en-US" sz="3400" dirty="0">
                <a:solidFill>
                  <a:schemeClr val="tx1"/>
                </a:solidFill>
                <a:latin typeface="Calibri Light" panose="020F0302020204030204" pitchFamily="34" charset="0"/>
              </a:rPr>
              <a:t> at NUS   </a:t>
            </a:r>
            <a:r>
              <a:rPr lang="en-US" sz="2800" dirty="0">
                <a:solidFill>
                  <a:schemeClr val="tx1"/>
                </a:solidFill>
                <a:latin typeface="Calibri Light" panose="020F0302020204030204" pitchFamily="34" charset="0"/>
              </a:rPr>
              <a:t> </a:t>
            </a:r>
            <a:r>
              <a:rPr lang="en-US" sz="3400" dirty="0">
                <a:solidFill>
                  <a:schemeClr val="tx1"/>
                </a:solidFill>
                <a:latin typeface="Calibri Light" panose="020F0302020204030204" pitchFamily="34" charset="0"/>
              </a:rPr>
              <a:t>- 90 nodes across 3 floors of a building</a:t>
            </a:r>
          </a:p>
          <a:p>
            <a:pPr lvl="1">
              <a:buFont typeface="Courier New" charset="0"/>
              <a:buChar char="o"/>
            </a:pPr>
            <a:r>
              <a:rPr lang="en-US" sz="3400" dirty="0">
                <a:solidFill>
                  <a:schemeClr val="tx1"/>
                </a:solidFill>
                <a:latin typeface="Calibri Light" panose="020F0302020204030204" pitchFamily="34" charset="0"/>
              </a:rPr>
              <a:t> </a:t>
            </a:r>
            <a:r>
              <a:rPr lang="en-US" sz="3400" dirty="0" err="1">
                <a:solidFill>
                  <a:schemeClr val="tx1"/>
                </a:solidFill>
                <a:latin typeface="Calibri Light" panose="020F0302020204030204" pitchFamily="34" charset="0"/>
              </a:rPr>
              <a:t>Flocklab</a:t>
            </a:r>
            <a:r>
              <a:rPr lang="en-US" sz="3400" dirty="0">
                <a:solidFill>
                  <a:schemeClr val="tx1"/>
                </a:solidFill>
                <a:latin typeface="Calibri Light" panose="020F0302020204030204" pitchFamily="34" charset="0"/>
              </a:rPr>
              <a:t> at ETH  - 30 nodes indoor and outdoor</a:t>
            </a:r>
            <a:endParaRPr lang="en-US" sz="3000" dirty="0">
              <a:solidFill>
                <a:schemeClr val="tx1"/>
              </a:solidFill>
              <a:latin typeface="Calibri Light" panose="020F0302020204030204" pitchFamily="34" charset="0"/>
            </a:endParaRPr>
          </a:p>
        </p:txBody>
      </p:sp>
      <p:sp>
        <p:nvSpPr>
          <p:cNvPr id="3" name="Slide Number Placeholder 2"/>
          <p:cNvSpPr>
            <a:spLocks noGrp="1"/>
          </p:cNvSpPr>
          <p:nvPr>
            <p:ph type="sldNum" sz="quarter" idx="4"/>
          </p:nvPr>
        </p:nvSpPr>
        <p:spPr/>
        <p:txBody>
          <a:bodyPr/>
          <a:lstStyle/>
          <a:p>
            <a:fld id="{4FAB73BC-B049-4115-A692-8D63A059BFB8}" type="slidenum">
              <a:rPr lang="en-US" smtClean="0"/>
              <a:pPr/>
              <a:t>33</a:t>
            </a:fld>
            <a:endParaRPr lang="en-US" dirty="0"/>
          </a:p>
        </p:txBody>
      </p:sp>
    </p:spTree>
    <p:extLst>
      <p:ext uri="{BB962C8B-B14F-4D97-AF65-F5344CB8AC3E}">
        <p14:creationId xmlns:p14="http://schemas.microsoft.com/office/powerpoint/2010/main" val="2044546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7" name="Content Placeholder 4"/>
          <p:cNvSpPr>
            <a:spLocks noGrp="1"/>
          </p:cNvSpPr>
          <p:nvPr>
            <p:ph idx="1"/>
          </p:nvPr>
        </p:nvSpPr>
        <p:spPr>
          <a:xfrm>
            <a:off x="1097280" y="1845734"/>
            <a:ext cx="10058400" cy="4023360"/>
          </a:xfrm>
        </p:spPr>
        <p:txBody>
          <a:bodyPr>
            <a:normAutofit/>
          </a:bodyPr>
          <a:lstStyle/>
          <a:p>
            <a:r>
              <a:rPr lang="en-US" sz="3200" dirty="0">
                <a:latin typeface="Calibri Light" charset="0"/>
                <a:ea typeface="Calibri Light" charset="0"/>
                <a:cs typeface="Calibri Light" charset="0"/>
              </a:rPr>
              <a:t>Network Code Performance</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r="1035"/>
          <a:stretch/>
        </p:blipFill>
        <p:spPr>
          <a:xfrm>
            <a:off x="3501179" y="2233638"/>
            <a:ext cx="5379134" cy="4046798"/>
          </a:xfrm>
          <a:prstGeom prst="rect">
            <a:avLst/>
          </a:prstGeom>
        </p:spPr>
      </p:pic>
      <p:sp>
        <p:nvSpPr>
          <p:cNvPr id="5" name="Left Brace 4"/>
          <p:cNvSpPr/>
          <p:nvPr/>
        </p:nvSpPr>
        <p:spPr>
          <a:xfrm rot="16200000">
            <a:off x="7790949" y="3521998"/>
            <a:ext cx="351692" cy="1301263"/>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ectangle 5"/>
          <p:cNvSpPr/>
          <p:nvPr/>
        </p:nvSpPr>
        <p:spPr>
          <a:xfrm>
            <a:off x="6639027" y="4353987"/>
            <a:ext cx="2655535" cy="369332"/>
          </a:xfrm>
          <a:prstGeom prst="rect">
            <a:avLst/>
          </a:prstGeom>
        </p:spPr>
        <p:txBody>
          <a:bodyPr wrap="none">
            <a:spAutoFit/>
          </a:bodyPr>
          <a:lstStyle/>
          <a:p>
            <a:r>
              <a:rPr lang="en-US" dirty="0">
                <a:solidFill>
                  <a:srgbClr val="E48312"/>
                </a:solidFill>
              </a:rPr>
              <a:t>Coupon Collector Problem</a:t>
            </a:r>
          </a:p>
        </p:txBody>
      </p:sp>
      <p:sp>
        <p:nvSpPr>
          <p:cNvPr id="3" name="Slide Number Placeholder 2"/>
          <p:cNvSpPr>
            <a:spLocks noGrp="1"/>
          </p:cNvSpPr>
          <p:nvPr>
            <p:ph type="sldNum" sz="quarter" idx="4"/>
          </p:nvPr>
        </p:nvSpPr>
        <p:spPr/>
        <p:txBody>
          <a:bodyPr/>
          <a:lstStyle/>
          <a:p>
            <a:fld id="{4FAB73BC-B049-4115-A692-8D63A059BFB8}" type="slidenum">
              <a:rPr lang="en-US" smtClean="0"/>
              <a:pPr/>
              <a:t>34</a:t>
            </a:fld>
            <a:endParaRPr lang="en-US" dirty="0"/>
          </a:p>
        </p:txBody>
      </p:sp>
    </p:spTree>
    <p:extLst>
      <p:ext uri="{BB962C8B-B14F-4D97-AF65-F5344CB8AC3E}">
        <p14:creationId xmlns:p14="http://schemas.microsoft.com/office/powerpoint/2010/main" val="93550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Many-to-Many Data Sharing</a:t>
            </a:r>
          </a:p>
        </p:txBody>
      </p:sp>
      <p:sp>
        <p:nvSpPr>
          <p:cNvPr id="4" name="Content Placeholder 3"/>
          <p:cNvSpPr>
            <a:spLocks noGrp="1"/>
          </p:cNvSpPr>
          <p:nvPr>
            <p:ph idx="1"/>
          </p:nvPr>
        </p:nvSpPr>
        <p:spPr/>
        <p:txBody>
          <a:bodyPr>
            <a:normAutofit/>
          </a:bodyPr>
          <a:lstStyle/>
          <a:p>
            <a:r>
              <a:rPr lang="en-US" sz="3200" dirty="0">
                <a:latin typeface="Calibri Light" charset="0"/>
                <a:ea typeface="Calibri Light" charset="0"/>
                <a:cs typeface="Calibri Light" charset="0"/>
              </a:rPr>
              <a:t>Impact of Varying Data Sources</a:t>
            </a:r>
          </a:p>
        </p:txBody>
      </p:sp>
      <p:sp>
        <p:nvSpPr>
          <p:cNvPr id="10" name="TextBox 9"/>
          <p:cNvSpPr txBox="1"/>
          <p:nvPr/>
        </p:nvSpPr>
        <p:spPr>
          <a:xfrm>
            <a:off x="809199" y="5697293"/>
            <a:ext cx="10634562" cy="461665"/>
          </a:xfrm>
          <a:prstGeom prst="rect">
            <a:avLst/>
          </a:prstGeom>
          <a:noFill/>
        </p:spPr>
        <p:txBody>
          <a:bodyPr wrap="square" rtlCol="0">
            <a:spAutoFit/>
          </a:bodyPr>
          <a:lstStyle/>
          <a:p>
            <a:pPr algn="ctr"/>
            <a:r>
              <a:rPr lang="en-US" sz="2400" dirty="0" err="1">
                <a:solidFill>
                  <a:srgbClr val="E48312"/>
                </a:solidFill>
                <a:latin typeface="Calibri Light" charset="0"/>
                <a:ea typeface="Calibri Light" charset="0"/>
                <a:cs typeface="Calibri Light" charset="0"/>
              </a:rPr>
              <a:t>Codecast</a:t>
            </a:r>
            <a:r>
              <a:rPr lang="en-US" sz="2400" dirty="0">
                <a:solidFill>
                  <a:srgbClr val="E48312"/>
                </a:solidFill>
                <a:latin typeface="Calibri Light" charset="0"/>
                <a:ea typeface="Calibri Light" charset="0"/>
                <a:cs typeface="Calibri Light" charset="0"/>
              </a:rPr>
              <a:t> is up to 1.9x and up to 4.2x the throughput of LWB and Chaos respectively</a:t>
            </a:r>
          </a:p>
        </p:txBody>
      </p:sp>
      <p:sp>
        <p:nvSpPr>
          <p:cNvPr id="7" name="Rectangle 6"/>
          <p:cNvSpPr/>
          <p:nvPr/>
        </p:nvSpPr>
        <p:spPr>
          <a:xfrm>
            <a:off x="3847218" y="5301704"/>
            <a:ext cx="830420" cy="369332"/>
          </a:xfrm>
          <a:prstGeom prst="rect">
            <a:avLst/>
          </a:prstGeom>
        </p:spPr>
        <p:txBody>
          <a:bodyPr wrap="none">
            <a:spAutoFit/>
          </a:bodyPr>
          <a:lstStyle/>
          <a:p>
            <a:r>
              <a:rPr lang="en-US" dirty="0" err="1"/>
              <a:t>Indriya</a:t>
            </a:r>
            <a:endParaRPr lang="en-US" dirty="0"/>
          </a:p>
        </p:txBody>
      </p:sp>
      <p:sp>
        <p:nvSpPr>
          <p:cNvPr id="9" name="Rectangle 8"/>
          <p:cNvSpPr/>
          <p:nvPr/>
        </p:nvSpPr>
        <p:spPr>
          <a:xfrm>
            <a:off x="7696431" y="5299738"/>
            <a:ext cx="952505" cy="369332"/>
          </a:xfrm>
          <a:prstGeom prst="rect">
            <a:avLst/>
          </a:prstGeom>
        </p:spPr>
        <p:txBody>
          <a:bodyPr wrap="none">
            <a:spAutoFit/>
          </a:bodyPr>
          <a:lstStyle/>
          <a:p>
            <a:r>
              <a:rPr lang="en-US" dirty="0" err="1"/>
              <a:t>Flocklab</a:t>
            </a:r>
            <a:endParaRPr lang="en-US" dirty="0"/>
          </a:p>
        </p:txBody>
      </p:sp>
      <p:pic>
        <p:nvPicPr>
          <p:cNvPr id="12" name="Picture 11"/>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361488" y="2536962"/>
            <a:ext cx="3480599" cy="2640904"/>
          </a:xfrm>
          <a:prstGeom prst="rect">
            <a:avLst/>
          </a:prstGeom>
        </p:spPr>
      </p:pic>
      <p:pic>
        <p:nvPicPr>
          <p:cNvPr id="13" name="Picture 12"/>
          <p:cNvPicPr>
            <a:picLocks noChangeAspect="1"/>
          </p:cNvPicPr>
          <p:nvPr/>
        </p:nvPicPr>
        <p:blipFill>
          <a:blip r:embed="rId4" cstate="hqprint">
            <a:alphaModFix/>
            <a:extLst>
              <a:ext uri="{28A0092B-C50C-407E-A947-70E740481C1C}">
                <a14:useLocalDpi xmlns:a14="http://schemas.microsoft.com/office/drawing/2010/main"/>
              </a:ext>
            </a:extLst>
          </a:blip>
          <a:stretch>
            <a:fillRect/>
          </a:stretch>
        </p:blipFill>
        <p:spPr>
          <a:xfrm>
            <a:off x="6424260" y="2527725"/>
            <a:ext cx="3467886" cy="2653951"/>
          </a:xfrm>
          <a:prstGeom prst="rect">
            <a:avLst/>
          </a:prstGeom>
        </p:spPr>
      </p:pic>
      <p:sp>
        <p:nvSpPr>
          <p:cNvPr id="3" name="Slide Number Placeholder 2"/>
          <p:cNvSpPr>
            <a:spLocks noGrp="1"/>
          </p:cNvSpPr>
          <p:nvPr>
            <p:ph type="sldNum" sz="quarter" idx="4"/>
          </p:nvPr>
        </p:nvSpPr>
        <p:spPr/>
        <p:txBody>
          <a:bodyPr/>
          <a:lstStyle/>
          <a:p>
            <a:fld id="{4FAB73BC-B049-4115-A692-8D63A059BFB8}" type="slidenum">
              <a:rPr lang="en-US" smtClean="0"/>
              <a:pPr/>
              <a:t>35</a:t>
            </a:fld>
            <a:endParaRPr lang="en-US" dirty="0"/>
          </a:p>
        </p:txBody>
      </p:sp>
    </p:spTree>
    <p:extLst>
      <p:ext uri="{BB962C8B-B14F-4D97-AF65-F5344CB8AC3E}">
        <p14:creationId xmlns:p14="http://schemas.microsoft.com/office/powerpoint/2010/main" val="5334292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Many-to-Many Data Sharing</a:t>
            </a:r>
          </a:p>
        </p:txBody>
      </p:sp>
      <p:sp>
        <p:nvSpPr>
          <p:cNvPr id="4" name="Content Placeholder 3"/>
          <p:cNvSpPr>
            <a:spLocks noGrp="1"/>
          </p:cNvSpPr>
          <p:nvPr>
            <p:ph idx="1"/>
          </p:nvPr>
        </p:nvSpPr>
        <p:spPr/>
        <p:txBody>
          <a:bodyPr>
            <a:normAutofit/>
          </a:bodyPr>
          <a:lstStyle/>
          <a:p>
            <a:r>
              <a:rPr lang="en-US" sz="3200" dirty="0"/>
              <a:t>Impact of Varying Packet Sizes</a:t>
            </a:r>
          </a:p>
        </p:txBody>
      </p:sp>
      <p:sp>
        <p:nvSpPr>
          <p:cNvPr id="8" name="Rectangle 7"/>
          <p:cNvSpPr/>
          <p:nvPr/>
        </p:nvSpPr>
        <p:spPr>
          <a:xfrm>
            <a:off x="3847218" y="5301704"/>
            <a:ext cx="830420" cy="369332"/>
          </a:xfrm>
          <a:prstGeom prst="rect">
            <a:avLst/>
          </a:prstGeom>
        </p:spPr>
        <p:txBody>
          <a:bodyPr wrap="none">
            <a:spAutoFit/>
          </a:bodyPr>
          <a:lstStyle/>
          <a:p>
            <a:r>
              <a:rPr lang="en-US" dirty="0" err="1"/>
              <a:t>Indriya</a:t>
            </a:r>
            <a:endParaRPr lang="en-US" dirty="0"/>
          </a:p>
        </p:txBody>
      </p:sp>
      <p:sp>
        <p:nvSpPr>
          <p:cNvPr id="9" name="Rectangle 8"/>
          <p:cNvSpPr/>
          <p:nvPr/>
        </p:nvSpPr>
        <p:spPr>
          <a:xfrm>
            <a:off x="7696431" y="5299738"/>
            <a:ext cx="952505" cy="369332"/>
          </a:xfrm>
          <a:prstGeom prst="rect">
            <a:avLst/>
          </a:prstGeom>
        </p:spPr>
        <p:txBody>
          <a:bodyPr wrap="none">
            <a:spAutoFit/>
          </a:bodyPr>
          <a:lstStyle/>
          <a:p>
            <a:r>
              <a:rPr lang="en-US" dirty="0" err="1"/>
              <a:t>Flocklab</a:t>
            </a:r>
            <a:endParaRPr lang="en-US" dirty="0"/>
          </a:p>
        </p:txBody>
      </p:sp>
      <p:sp>
        <p:nvSpPr>
          <p:cNvPr id="12" name="TextBox 11"/>
          <p:cNvSpPr txBox="1"/>
          <p:nvPr/>
        </p:nvSpPr>
        <p:spPr>
          <a:xfrm>
            <a:off x="1261483" y="5737291"/>
            <a:ext cx="9729994" cy="461665"/>
          </a:xfrm>
          <a:prstGeom prst="rect">
            <a:avLst/>
          </a:prstGeom>
          <a:noFill/>
        </p:spPr>
        <p:txBody>
          <a:bodyPr wrap="square" rtlCol="0">
            <a:spAutoFit/>
          </a:bodyPr>
          <a:lstStyle/>
          <a:p>
            <a:pPr algn="ctr"/>
            <a:r>
              <a:rPr lang="en-US" sz="2400" dirty="0">
                <a:solidFill>
                  <a:srgbClr val="E48312"/>
                </a:solidFill>
                <a:latin typeface="Calibri Light" charset="0"/>
                <a:ea typeface="Calibri Light" charset="0"/>
                <a:cs typeface="Calibri Light" charset="0"/>
              </a:rPr>
              <a:t>Large sized packets show up to 3x the throughput than smaller sized packets</a:t>
            </a:r>
          </a:p>
        </p:txBody>
      </p:sp>
      <p:pic>
        <p:nvPicPr>
          <p:cNvPr id="22" name="Picture 21"/>
          <p:cNvPicPr>
            <a:picLocks noChangeAspect="1"/>
          </p:cNvPicPr>
          <p:nvPr/>
        </p:nvPicPr>
        <p:blipFill>
          <a:blip r:embed="rId3" cstate="hqprint">
            <a:alphaModFix/>
            <a:extLst>
              <a:ext uri="{28A0092B-C50C-407E-A947-70E740481C1C}">
                <a14:useLocalDpi xmlns:a14="http://schemas.microsoft.com/office/drawing/2010/main"/>
              </a:ext>
            </a:extLst>
          </a:blip>
          <a:stretch>
            <a:fillRect/>
          </a:stretch>
        </p:blipFill>
        <p:spPr>
          <a:xfrm>
            <a:off x="2361487" y="2527724"/>
            <a:ext cx="3480599" cy="2657339"/>
          </a:xfrm>
          <a:prstGeom prst="rect">
            <a:avLst/>
          </a:prstGeom>
        </p:spPr>
      </p:pic>
      <p:pic>
        <p:nvPicPr>
          <p:cNvPr id="23" name="Picture 22"/>
          <p:cNvPicPr>
            <a:picLocks noChangeAspect="1"/>
          </p:cNvPicPr>
          <p:nvPr/>
        </p:nvPicPr>
        <p:blipFill>
          <a:blip r:embed="rId4" cstate="hqprint">
            <a:alphaModFix/>
            <a:extLst>
              <a:ext uri="{28A0092B-C50C-407E-A947-70E740481C1C}">
                <a14:useLocalDpi xmlns:a14="http://schemas.microsoft.com/office/drawing/2010/main"/>
              </a:ext>
            </a:extLst>
          </a:blip>
          <a:stretch>
            <a:fillRect/>
          </a:stretch>
        </p:blipFill>
        <p:spPr>
          <a:xfrm>
            <a:off x="6425016" y="2509253"/>
            <a:ext cx="3487912" cy="2686202"/>
          </a:xfrm>
          <a:prstGeom prst="rect">
            <a:avLst/>
          </a:prstGeom>
        </p:spPr>
      </p:pic>
      <p:sp>
        <p:nvSpPr>
          <p:cNvPr id="3" name="Slide Number Placeholder 2"/>
          <p:cNvSpPr>
            <a:spLocks noGrp="1"/>
          </p:cNvSpPr>
          <p:nvPr>
            <p:ph type="sldNum" sz="quarter" idx="4"/>
          </p:nvPr>
        </p:nvSpPr>
        <p:spPr/>
        <p:txBody>
          <a:bodyPr/>
          <a:lstStyle/>
          <a:p>
            <a:fld id="{4FAB73BC-B049-4115-A692-8D63A059BFB8}" type="slidenum">
              <a:rPr lang="en-US" smtClean="0"/>
              <a:pPr/>
              <a:t>36</a:t>
            </a:fld>
            <a:endParaRPr lang="en-US" dirty="0"/>
          </a:p>
        </p:txBody>
      </p:sp>
    </p:spTree>
    <p:extLst>
      <p:ext uri="{BB962C8B-B14F-4D97-AF65-F5344CB8AC3E}">
        <p14:creationId xmlns:p14="http://schemas.microsoft.com/office/powerpoint/2010/main" val="6599236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Many-to-Many Data Sharing</a:t>
            </a:r>
          </a:p>
        </p:txBody>
      </p:sp>
      <p:sp>
        <p:nvSpPr>
          <p:cNvPr id="4" name="Content Placeholder 3"/>
          <p:cNvSpPr>
            <a:spLocks noGrp="1"/>
          </p:cNvSpPr>
          <p:nvPr>
            <p:ph idx="1"/>
          </p:nvPr>
        </p:nvSpPr>
        <p:spPr/>
        <p:txBody>
          <a:bodyPr>
            <a:normAutofit/>
          </a:bodyPr>
          <a:lstStyle/>
          <a:p>
            <a:r>
              <a:rPr lang="en-US" sz="3200" dirty="0">
                <a:latin typeface="Calibri Light" charset="0"/>
                <a:ea typeface="Calibri Light" charset="0"/>
                <a:cs typeface="Calibri Light" charset="0"/>
              </a:rPr>
              <a:t>Scaling to the network</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93075" y="3035104"/>
            <a:ext cx="8066809" cy="2119611"/>
          </a:xfrm>
          <a:prstGeom prst="rect">
            <a:avLst/>
          </a:prstGeom>
        </p:spPr>
      </p:pic>
      <p:sp>
        <p:nvSpPr>
          <p:cNvPr id="5" name="Slide Number Placeholder 4"/>
          <p:cNvSpPr>
            <a:spLocks noGrp="1"/>
          </p:cNvSpPr>
          <p:nvPr>
            <p:ph type="sldNum" sz="quarter" idx="4"/>
          </p:nvPr>
        </p:nvSpPr>
        <p:spPr/>
        <p:txBody>
          <a:bodyPr/>
          <a:lstStyle/>
          <a:p>
            <a:fld id="{4FAB73BC-B049-4115-A692-8D63A059BFB8}" type="slidenum">
              <a:rPr lang="en-US" smtClean="0"/>
              <a:pPr/>
              <a:t>37</a:t>
            </a:fld>
            <a:endParaRPr lang="en-US" dirty="0"/>
          </a:p>
        </p:txBody>
      </p:sp>
    </p:spTree>
    <p:extLst>
      <p:ext uri="{BB962C8B-B14F-4D97-AF65-F5344CB8AC3E}">
        <p14:creationId xmlns:p14="http://schemas.microsoft.com/office/powerpoint/2010/main" val="2643232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4" name="Content Placeholder 3"/>
          <p:cNvSpPr>
            <a:spLocks noGrp="1"/>
          </p:cNvSpPr>
          <p:nvPr>
            <p:ph idx="1"/>
          </p:nvPr>
        </p:nvSpPr>
        <p:spPr/>
        <p:txBody>
          <a:bodyPr>
            <a:normAutofit/>
          </a:bodyPr>
          <a:lstStyle/>
          <a:p>
            <a:pPr marL="0" indent="0">
              <a:buNone/>
            </a:pPr>
            <a:r>
              <a:rPr lang="en-US" sz="3200" dirty="0">
                <a:solidFill>
                  <a:schemeClr val="tx1"/>
                </a:solidFill>
                <a:latin typeface="Calibri Light" charset="0"/>
                <a:ea typeface="Calibri Light" charset="0"/>
                <a:cs typeface="Calibri Light" charset="0"/>
              </a:rPr>
              <a:t>Distributed Channel Selection</a:t>
            </a: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78557" y="2670227"/>
            <a:ext cx="4561609" cy="3486963"/>
          </a:xfrm>
          <a:prstGeom prst="rect">
            <a:avLst/>
          </a:prstGeom>
        </p:spPr>
      </p:pic>
      <p:grpSp>
        <p:nvGrpSpPr>
          <p:cNvPr id="8" name="Group 7"/>
          <p:cNvGrpSpPr/>
          <p:nvPr/>
        </p:nvGrpSpPr>
        <p:grpSpPr>
          <a:xfrm>
            <a:off x="1516726" y="4304504"/>
            <a:ext cx="3446318" cy="1852686"/>
            <a:chOff x="1516725" y="3112773"/>
            <a:chExt cx="3446318" cy="1852686"/>
          </a:xfrm>
        </p:grpSpPr>
        <p:pic>
          <p:nvPicPr>
            <p:cNvPr id="5" name="Picture 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516725" y="3112773"/>
              <a:ext cx="3446318" cy="1426935"/>
            </a:xfrm>
            <a:prstGeom prst="rect">
              <a:avLst/>
            </a:prstGeom>
          </p:spPr>
        </p:pic>
        <p:sp>
          <p:nvSpPr>
            <p:cNvPr id="7" name="Rectangle 6"/>
            <p:cNvSpPr/>
            <p:nvPr/>
          </p:nvSpPr>
          <p:spPr>
            <a:xfrm>
              <a:off x="1926063" y="4596127"/>
              <a:ext cx="2627642" cy="369332"/>
            </a:xfrm>
            <a:prstGeom prst="rect">
              <a:avLst/>
            </a:prstGeom>
          </p:spPr>
          <p:txBody>
            <a:bodyPr wrap="none">
              <a:spAutoFit/>
            </a:bodyPr>
            <a:lstStyle/>
            <a:p>
              <a:r>
                <a:rPr lang="en-US" dirty="0"/>
                <a:t>Channel selection scheme</a:t>
              </a:r>
            </a:p>
          </p:txBody>
        </p:sp>
      </p:grpSp>
      <p:sp>
        <p:nvSpPr>
          <p:cNvPr id="3" name="Slide Number Placeholder 2"/>
          <p:cNvSpPr>
            <a:spLocks noGrp="1"/>
          </p:cNvSpPr>
          <p:nvPr>
            <p:ph type="sldNum" sz="quarter" idx="4"/>
          </p:nvPr>
        </p:nvSpPr>
        <p:spPr/>
        <p:txBody>
          <a:bodyPr/>
          <a:lstStyle/>
          <a:p>
            <a:fld id="{4FAB73BC-B049-4115-A692-8D63A059BFB8}" type="slidenum">
              <a:rPr lang="en-US" smtClean="0"/>
              <a:pPr/>
              <a:t>38</a:t>
            </a:fld>
            <a:endParaRPr lang="en-US" dirty="0"/>
          </a:p>
        </p:txBody>
      </p:sp>
    </p:spTree>
    <p:extLst>
      <p:ext uri="{BB962C8B-B14F-4D97-AF65-F5344CB8AC3E}">
        <p14:creationId xmlns:p14="http://schemas.microsoft.com/office/powerpoint/2010/main" val="1894030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4" name="Content Placeholder 3"/>
          <p:cNvSpPr>
            <a:spLocks noGrp="1"/>
          </p:cNvSpPr>
          <p:nvPr>
            <p:ph idx="1"/>
          </p:nvPr>
        </p:nvSpPr>
        <p:spPr/>
        <p:txBody>
          <a:bodyPr>
            <a:normAutofit/>
          </a:bodyPr>
          <a:lstStyle/>
          <a:p>
            <a:pPr marL="0" indent="0">
              <a:buNone/>
            </a:pPr>
            <a:r>
              <a:rPr lang="en-US" sz="3200" dirty="0">
                <a:solidFill>
                  <a:schemeClr val="tx1"/>
                </a:solidFill>
                <a:latin typeface="Calibri Light" charset="0"/>
                <a:ea typeface="Calibri Light" charset="0"/>
                <a:cs typeface="Calibri Light" charset="0"/>
              </a:rPr>
              <a:t>Routing for Sensor Networks</a:t>
            </a:r>
          </a:p>
        </p:txBody>
      </p:sp>
      <p:pic>
        <p:nvPicPr>
          <p:cNvPr id="5" name="Picture 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387990" y="2429385"/>
            <a:ext cx="3168747" cy="3920263"/>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443001" y="2429385"/>
            <a:ext cx="3176954" cy="3920263"/>
          </a:xfrm>
          <a:prstGeom prst="rect">
            <a:avLst/>
          </a:prstGeom>
        </p:spPr>
      </p:pic>
      <p:sp>
        <p:nvSpPr>
          <p:cNvPr id="7" name="Right Arrow 6"/>
          <p:cNvSpPr/>
          <p:nvPr/>
        </p:nvSpPr>
        <p:spPr>
          <a:xfrm>
            <a:off x="5669279" y="4262908"/>
            <a:ext cx="731520" cy="4501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4"/>
          </p:nvPr>
        </p:nvSpPr>
        <p:spPr/>
        <p:txBody>
          <a:bodyPr/>
          <a:lstStyle/>
          <a:p>
            <a:fld id="{4FAB73BC-B049-4115-A692-8D63A059BFB8}" type="slidenum">
              <a:rPr lang="en-US" smtClean="0"/>
              <a:pPr/>
              <a:t>39</a:t>
            </a:fld>
            <a:endParaRPr lang="en-US" dirty="0"/>
          </a:p>
        </p:txBody>
      </p:sp>
    </p:spTree>
    <p:extLst>
      <p:ext uri="{BB962C8B-B14F-4D97-AF65-F5344CB8AC3E}">
        <p14:creationId xmlns:p14="http://schemas.microsoft.com/office/powerpoint/2010/main" val="61046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Emerging Applications</a:t>
            </a:r>
          </a:p>
        </p:txBody>
      </p:sp>
      <p:sp>
        <p:nvSpPr>
          <p:cNvPr id="3" name="Content Placeholder 2"/>
          <p:cNvSpPr>
            <a:spLocks noGrp="1"/>
          </p:cNvSpPr>
          <p:nvPr>
            <p:ph idx="1"/>
          </p:nvPr>
        </p:nvSpPr>
        <p:spPr>
          <a:xfrm>
            <a:off x="1097280" y="1984006"/>
            <a:ext cx="10275570" cy="597429"/>
          </a:xfrm>
        </p:spPr>
        <p:txBody>
          <a:bodyPr>
            <a:normAutofit/>
          </a:bodyPr>
          <a:lstStyle/>
          <a:p>
            <a:pPr algn="ctr"/>
            <a:r>
              <a:rPr lang="en-US" sz="3600" dirty="0">
                <a:solidFill>
                  <a:srgbClr val="E48312"/>
                </a:solidFill>
                <a:latin typeface="Calibri Light" charset="0"/>
                <a:ea typeface="Calibri Light" charset="0"/>
                <a:cs typeface="Calibri Light" charset="0"/>
              </a:rPr>
              <a:t>Distributed Channel Selection</a:t>
            </a:r>
          </a:p>
        </p:txBody>
      </p:sp>
      <p:pic>
        <p:nvPicPr>
          <p:cNvPr id="4" name="Picture 3"/>
          <p:cNvPicPr>
            <a:picLocks noChangeAspect="1"/>
          </p:cNvPicPr>
          <p:nvPr/>
        </p:nvPicPr>
        <p:blipFill rotWithShape="1">
          <a:blip r:embed="rId3" cstate="hqprint">
            <a:extLst>
              <a:ext uri="{28A0092B-C50C-407E-A947-70E740481C1C}">
                <a14:useLocalDpi xmlns:a14="http://schemas.microsoft.com/office/drawing/2010/main"/>
              </a:ext>
            </a:extLst>
          </a:blip>
          <a:srcRect t="3216" b="3926"/>
          <a:stretch/>
        </p:blipFill>
        <p:spPr>
          <a:xfrm>
            <a:off x="3697120" y="2581435"/>
            <a:ext cx="4858719" cy="3541720"/>
          </a:xfrm>
          <a:prstGeom prst="rect">
            <a:avLst/>
          </a:prstGeom>
        </p:spPr>
      </p:pic>
      <p:sp>
        <p:nvSpPr>
          <p:cNvPr id="5" name="Slide Number Placeholder 4"/>
          <p:cNvSpPr>
            <a:spLocks noGrp="1"/>
          </p:cNvSpPr>
          <p:nvPr>
            <p:ph type="sldNum" sz="quarter" idx="4"/>
          </p:nvPr>
        </p:nvSpPr>
        <p:spPr/>
        <p:txBody>
          <a:bodyPr/>
          <a:lstStyle/>
          <a:p>
            <a:fld id="{4FAB73BC-B049-4115-A692-8D63A059BFB8}" type="slidenum">
              <a:rPr lang="en-US" smtClean="0"/>
              <a:pPr/>
              <a:t>4</a:t>
            </a:fld>
            <a:endParaRPr lang="en-US" dirty="0"/>
          </a:p>
        </p:txBody>
      </p:sp>
    </p:spTree>
    <p:extLst>
      <p:ext uri="{BB962C8B-B14F-4D97-AF65-F5344CB8AC3E}">
        <p14:creationId xmlns:p14="http://schemas.microsoft.com/office/powerpoint/2010/main" val="9062241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Applications</a:t>
            </a:r>
          </a:p>
        </p:txBody>
      </p:sp>
      <p:sp>
        <p:nvSpPr>
          <p:cNvPr id="4" name="Content Placeholder 3"/>
          <p:cNvSpPr>
            <a:spLocks noGrp="1"/>
          </p:cNvSpPr>
          <p:nvPr>
            <p:ph idx="1"/>
          </p:nvPr>
        </p:nvSpPr>
        <p:spPr>
          <a:xfrm>
            <a:off x="1097280" y="1891641"/>
            <a:ext cx="10058400" cy="4023360"/>
          </a:xfrm>
        </p:spPr>
        <p:txBody>
          <a:bodyPr>
            <a:normAutofit/>
          </a:bodyPr>
          <a:lstStyle/>
          <a:p>
            <a:pPr marL="0" indent="0">
              <a:buNone/>
            </a:pPr>
            <a:r>
              <a:rPr lang="en-US" sz="3200" dirty="0">
                <a:solidFill>
                  <a:schemeClr val="tx1"/>
                </a:solidFill>
                <a:latin typeface="Calibri Light" charset="0"/>
                <a:ea typeface="Calibri Light" charset="0"/>
                <a:cs typeface="Calibri Light" charset="0"/>
              </a:rPr>
              <a:t>Routing for Sensor Networks</a:t>
            </a:r>
          </a:p>
        </p:txBody>
      </p:sp>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7280" y="2383428"/>
            <a:ext cx="5189025" cy="3924415"/>
          </a:xfrm>
          <a:prstGeom prst="rect">
            <a:avLst/>
          </a:prstGeom>
        </p:spPr>
      </p:pic>
      <p:pic>
        <p:nvPicPr>
          <p:cNvPr id="5" name="Picture 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140833" y="4475077"/>
            <a:ext cx="5014848" cy="1345091"/>
          </a:xfrm>
          <a:prstGeom prst="rect">
            <a:avLst/>
          </a:prstGeom>
        </p:spPr>
      </p:pic>
      <p:sp>
        <p:nvSpPr>
          <p:cNvPr id="6" name="Slide Number Placeholder 5"/>
          <p:cNvSpPr>
            <a:spLocks noGrp="1"/>
          </p:cNvSpPr>
          <p:nvPr>
            <p:ph type="sldNum" sz="quarter" idx="4"/>
          </p:nvPr>
        </p:nvSpPr>
        <p:spPr/>
        <p:txBody>
          <a:bodyPr/>
          <a:lstStyle/>
          <a:p>
            <a:fld id="{4FAB73BC-B049-4115-A692-8D63A059BFB8}" type="slidenum">
              <a:rPr lang="en-US" smtClean="0"/>
              <a:pPr/>
              <a:t>40</a:t>
            </a:fld>
            <a:endParaRPr lang="en-US" dirty="0"/>
          </a:p>
        </p:txBody>
      </p:sp>
    </p:spTree>
    <p:extLst>
      <p:ext uri="{BB962C8B-B14F-4D97-AF65-F5344CB8AC3E}">
        <p14:creationId xmlns:p14="http://schemas.microsoft.com/office/powerpoint/2010/main" val="154943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of </a:t>
            </a:r>
            <a:r>
              <a:rPr lang="en-US" dirty="0" err="1"/>
              <a:t>Codecast</a:t>
            </a:r>
            <a:endParaRPr lang="en-US" dirty="0"/>
          </a:p>
        </p:txBody>
      </p:sp>
      <p:sp>
        <p:nvSpPr>
          <p:cNvPr id="5" name="Content Placeholder 4"/>
          <p:cNvSpPr>
            <a:spLocks noGrp="1"/>
          </p:cNvSpPr>
          <p:nvPr>
            <p:ph idx="1"/>
          </p:nvPr>
        </p:nvSpPr>
        <p:spPr>
          <a:xfrm>
            <a:off x="1289252" y="2079562"/>
            <a:ext cx="10173877" cy="4023360"/>
          </a:xfrm>
        </p:spPr>
        <p:txBody>
          <a:bodyPr>
            <a:normAutofit lnSpcReduction="10000"/>
          </a:bodyPr>
          <a:lstStyle/>
          <a:p>
            <a:pPr>
              <a:buFont typeface="Courier New" charset="0"/>
              <a:buChar char="o"/>
            </a:pPr>
            <a:r>
              <a:rPr lang="en-US" sz="3300" dirty="0">
                <a:solidFill>
                  <a:schemeClr val="tx1"/>
                </a:solidFill>
                <a:latin typeface="Calibri Light" panose="020F0302020204030204" pitchFamily="34" charset="0"/>
              </a:rPr>
              <a:t> An </a:t>
            </a:r>
            <a:r>
              <a:rPr lang="en-US" sz="3300" dirty="0">
                <a:solidFill>
                  <a:schemeClr val="accent1"/>
                </a:solidFill>
                <a:latin typeface="Calibri Light" panose="020F0302020204030204" pitchFamily="34" charset="0"/>
              </a:rPr>
              <a:t>improved</a:t>
            </a:r>
            <a:r>
              <a:rPr lang="en-US" sz="3300" dirty="0">
                <a:solidFill>
                  <a:schemeClr val="tx1"/>
                </a:solidFill>
                <a:latin typeface="Calibri Light" panose="020F0302020204030204" pitchFamily="34" charset="0"/>
              </a:rPr>
              <a:t> network coding degree selection using </a:t>
            </a:r>
            <a:r>
              <a:rPr lang="en-US" sz="3300" dirty="0">
                <a:solidFill>
                  <a:schemeClr val="accent1"/>
                </a:solidFill>
                <a:latin typeface="Calibri Light" panose="020F0302020204030204" pitchFamily="34" charset="0"/>
              </a:rPr>
              <a:t>network</a:t>
            </a:r>
            <a:r>
              <a:rPr lang="en-US" sz="3300" dirty="0">
                <a:solidFill>
                  <a:schemeClr val="tx1"/>
                </a:solidFill>
                <a:latin typeface="Calibri Light" panose="020F0302020204030204" pitchFamily="34" charset="0"/>
              </a:rPr>
              <a:t> </a:t>
            </a:r>
            <a:r>
              <a:rPr lang="en-US" sz="3300" dirty="0">
                <a:solidFill>
                  <a:schemeClr val="accent1"/>
                </a:solidFill>
                <a:latin typeface="Calibri Light" panose="020F0302020204030204" pitchFamily="34" charset="0"/>
              </a:rPr>
              <a:t>feedback</a:t>
            </a:r>
          </a:p>
          <a:p>
            <a:pPr algn="just">
              <a:buFont typeface="Courier New" charset="0"/>
              <a:buChar char="o"/>
            </a:pPr>
            <a:r>
              <a:rPr lang="en-US" sz="3500" dirty="0">
                <a:solidFill>
                  <a:schemeClr val="tx1"/>
                </a:solidFill>
                <a:latin typeface="Calibri Light" panose="020F0302020204030204" pitchFamily="34" charset="0"/>
              </a:rPr>
              <a:t> </a:t>
            </a:r>
            <a:r>
              <a:rPr lang="en-US" sz="3500" dirty="0" err="1">
                <a:solidFill>
                  <a:schemeClr val="tx1"/>
                </a:solidFill>
                <a:latin typeface="Calibri Light" panose="020F0302020204030204" pitchFamily="34" charset="0"/>
              </a:rPr>
              <a:t>Contiki</a:t>
            </a:r>
            <a:r>
              <a:rPr lang="en-US" sz="3500" dirty="0">
                <a:solidFill>
                  <a:schemeClr val="tx1"/>
                </a:solidFill>
                <a:latin typeface="Calibri Light" panose="020F0302020204030204" pitchFamily="34" charset="0"/>
              </a:rPr>
              <a:t> implementation with real testbed experiments</a:t>
            </a:r>
          </a:p>
          <a:p>
            <a:pPr lvl="3" algn="just">
              <a:buFont typeface="Courier New" charset="0"/>
              <a:buChar char="o"/>
            </a:pPr>
            <a:r>
              <a:rPr lang="en-US" sz="3300" dirty="0">
                <a:solidFill>
                  <a:schemeClr val="accent1"/>
                </a:solidFill>
                <a:latin typeface="Calibri Light" panose="020F0302020204030204" pitchFamily="34" charset="0"/>
              </a:rPr>
              <a:t>Reliable</a:t>
            </a:r>
            <a:r>
              <a:rPr lang="en-US" sz="3300" dirty="0">
                <a:solidFill>
                  <a:schemeClr val="tx1"/>
                </a:solidFill>
                <a:latin typeface="Calibri Light" panose="020F0302020204030204" pitchFamily="34" charset="0"/>
              </a:rPr>
              <a:t> many-to-many communication</a:t>
            </a:r>
          </a:p>
          <a:p>
            <a:pPr lvl="3" algn="just">
              <a:buFont typeface="Courier New" charset="0"/>
              <a:buChar char="o"/>
            </a:pPr>
            <a:r>
              <a:rPr lang="en-US" sz="3300" dirty="0">
                <a:solidFill>
                  <a:schemeClr val="tx1"/>
                </a:solidFill>
                <a:latin typeface="Calibri Light" panose="020F0302020204030204" pitchFamily="34" charset="0"/>
              </a:rPr>
              <a:t>Up to </a:t>
            </a:r>
            <a:r>
              <a:rPr lang="en-US" sz="3300" dirty="0">
                <a:solidFill>
                  <a:schemeClr val="accent1"/>
                </a:solidFill>
                <a:latin typeface="Calibri Light" panose="020F0302020204030204" pitchFamily="34" charset="0"/>
              </a:rPr>
              <a:t>4.2x throughput</a:t>
            </a:r>
            <a:r>
              <a:rPr lang="en-US" sz="3300" dirty="0">
                <a:solidFill>
                  <a:schemeClr val="tx1"/>
                </a:solidFill>
                <a:latin typeface="Calibri Light" panose="020F0302020204030204" pitchFamily="34" charset="0"/>
              </a:rPr>
              <a:t> improvement over state-of-the-art</a:t>
            </a:r>
            <a:endParaRPr lang="en-US" sz="3300" dirty="0">
              <a:solidFill>
                <a:srgbClr val="E48312"/>
              </a:solidFill>
              <a:latin typeface="Calibri Light" panose="020F0302020204030204" pitchFamily="34" charset="0"/>
            </a:endParaRPr>
          </a:p>
          <a:p>
            <a:pPr algn="just">
              <a:buFont typeface="Courier New" charset="0"/>
              <a:buChar char="o"/>
            </a:pPr>
            <a:r>
              <a:rPr lang="en-US" sz="3500" dirty="0">
                <a:solidFill>
                  <a:schemeClr val="tx1"/>
                </a:solidFill>
                <a:latin typeface="Calibri Light" panose="020F0302020204030204" pitchFamily="34" charset="0"/>
              </a:rPr>
              <a:t> Built multiple applications leveraging </a:t>
            </a:r>
            <a:r>
              <a:rPr lang="en-US" sz="3500" dirty="0" err="1">
                <a:solidFill>
                  <a:schemeClr val="tx1"/>
                </a:solidFill>
                <a:latin typeface="Calibri Light" panose="020F0302020204030204" pitchFamily="34" charset="0"/>
              </a:rPr>
              <a:t>Codecast</a:t>
            </a:r>
            <a:endParaRPr lang="en-US" sz="3500" dirty="0">
              <a:solidFill>
                <a:schemeClr val="tx1"/>
              </a:solidFill>
              <a:latin typeface="Calibri Light" panose="020F0302020204030204" pitchFamily="34" charset="0"/>
            </a:endParaRPr>
          </a:p>
          <a:p>
            <a:pPr lvl="4" algn="just">
              <a:buFont typeface="Courier New" charset="0"/>
              <a:buChar char="o"/>
            </a:pPr>
            <a:r>
              <a:rPr lang="en-US" sz="3300" dirty="0">
                <a:solidFill>
                  <a:schemeClr val="accent1"/>
                </a:solidFill>
                <a:latin typeface="Calibri Light" panose="020F0302020204030204" pitchFamily="34" charset="0"/>
              </a:rPr>
              <a:t>Distributed Channel Select, Routing for WSN, etc.</a:t>
            </a:r>
            <a:endParaRPr lang="en-US" sz="3100" dirty="0">
              <a:solidFill>
                <a:schemeClr val="accent1"/>
              </a:solidFill>
              <a:latin typeface="Calibri Light" panose="020F0302020204030204" pitchFamily="34" charset="0"/>
            </a:endParaRPr>
          </a:p>
        </p:txBody>
      </p:sp>
      <p:sp>
        <p:nvSpPr>
          <p:cNvPr id="3" name="Slide Number Placeholder 2"/>
          <p:cNvSpPr>
            <a:spLocks noGrp="1"/>
          </p:cNvSpPr>
          <p:nvPr>
            <p:ph type="sldNum" sz="quarter" idx="4"/>
          </p:nvPr>
        </p:nvSpPr>
        <p:spPr/>
        <p:txBody>
          <a:bodyPr/>
          <a:lstStyle/>
          <a:p>
            <a:fld id="{4FAB73BC-B049-4115-A692-8D63A059BFB8}" type="slidenum">
              <a:rPr lang="en-US" smtClean="0"/>
              <a:pPr/>
              <a:t>41</a:t>
            </a:fld>
            <a:endParaRPr lang="en-US" dirty="0"/>
          </a:p>
        </p:txBody>
      </p:sp>
    </p:spTree>
    <p:extLst>
      <p:ext uri="{BB962C8B-B14F-4D97-AF65-F5344CB8AC3E}">
        <p14:creationId xmlns:p14="http://schemas.microsoft.com/office/powerpoint/2010/main" val="7978886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vagabond3.com/wp-content/uploads/2011/11/4759535950_7bca6684c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314" y="1106703"/>
            <a:ext cx="6488247" cy="406164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4FAB73BC-B049-4115-A692-8D63A059BFB8}" type="slidenum">
              <a:rPr lang="en-US" smtClean="0"/>
              <a:pPr/>
              <a:t>42</a:t>
            </a:fld>
            <a:endParaRPr lang="en-US" dirty="0"/>
          </a:p>
        </p:txBody>
      </p:sp>
    </p:spTree>
    <p:extLst>
      <p:ext uri="{BB962C8B-B14F-4D97-AF65-F5344CB8AC3E}">
        <p14:creationId xmlns:p14="http://schemas.microsoft.com/office/powerpoint/2010/main" val="2106644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Emerging Applications</a:t>
            </a:r>
          </a:p>
        </p:txBody>
      </p:sp>
      <p:pic>
        <p:nvPicPr>
          <p:cNvPr id="5" name="Picture 4"/>
          <p:cNvPicPr>
            <a:picLocks noChangeAspect="1"/>
          </p:cNvPicPr>
          <p:nvPr/>
        </p:nvPicPr>
        <p:blipFill>
          <a:blip r:embed="rId3"/>
          <a:stretch>
            <a:fillRect/>
          </a:stretch>
        </p:blipFill>
        <p:spPr>
          <a:xfrm>
            <a:off x="4615179" y="2983315"/>
            <a:ext cx="3239771" cy="2889711"/>
          </a:xfrm>
          <a:prstGeom prst="rect">
            <a:avLst/>
          </a:prstGeom>
        </p:spPr>
      </p:pic>
      <p:sp>
        <p:nvSpPr>
          <p:cNvPr id="7" name="Content Placeholder 2"/>
          <p:cNvSpPr txBox="1">
            <a:spLocks/>
          </p:cNvSpPr>
          <p:nvPr/>
        </p:nvSpPr>
        <p:spPr>
          <a:xfrm>
            <a:off x="1097280" y="1984006"/>
            <a:ext cx="10275570" cy="5974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3600" dirty="0">
                <a:solidFill>
                  <a:srgbClr val="E48312"/>
                </a:solidFill>
                <a:latin typeface="Calibri Light" charset="0"/>
                <a:ea typeface="Calibri Light" charset="0"/>
                <a:cs typeface="Calibri Light" charset="0"/>
              </a:rPr>
              <a:t>Link state routing for Sensor Network</a:t>
            </a:r>
          </a:p>
        </p:txBody>
      </p:sp>
      <p:sp>
        <p:nvSpPr>
          <p:cNvPr id="3" name="Slide Number Placeholder 2"/>
          <p:cNvSpPr>
            <a:spLocks noGrp="1"/>
          </p:cNvSpPr>
          <p:nvPr>
            <p:ph type="sldNum" sz="quarter" idx="4"/>
          </p:nvPr>
        </p:nvSpPr>
        <p:spPr/>
        <p:txBody>
          <a:bodyPr/>
          <a:lstStyle/>
          <a:p>
            <a:fld id="{4FAB73BC-B049-4115-A692-8D63A059BFB8}" type="slidenum">
              <a:rPr lang="en-US" smtClean="0"/>
              <a:pPr/>
              <a:t>5</a:t>
            </a:fld>
            <a:endParaRPr lang="en-US" dirty="0"/>
          </a:p>
        </p:txBody>
      </p:sp>
    </p:spTree>
    <p:extLst>
      <p:ext uri="{BB962C8B-B14F-4D97-AF65-F5344CB8AC3E}">
        <p14:creationId xmlns:p14="http://schemas.microsoft.com/office/powerpoint/2010/main" val="14499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178804" y="3165741"/>
            <a:ext cx="4112521" cy="2323574"/>
          </a:xfrm>
          <a:prstGeom prst="rect">
            <a:avLst/>
          </a:prstGeom>
        </p:spPr>
      </p:pic>
      <p:sp>
        <p:nvSpPr>
          <p:cNvPr id="2" name="Title 1"/>
          <p:cNvSpPr>
            <a:spLocks noGrp="1"/>
          </p:cNvSpPr>
          <p:nvPr>
            <p:ph type="title"/>
          </p:nvPr>
        </p:nvSpPr>
        <p:spPr/>
        <p:txBody>
          <a:bodyPr/>
          <a:lstStyle/>
          <a:p>
            <a:r>
              <a:rPr lang="en-US" dirty="0"/>
              <a:t>Emerging Applications</a:t>
            </a:r>
          </a:p>
        </p:txBody>
      </p:sp>
      <p:sp>
        <p:nvSpPr>
          <p:cNvPr id="6" name="Content Placeholder 2"/>
          <p:cNvSpPr txBox="1">
            <a:spLocks/>
          </p:cNvSpPr>
          <p:nvPr/>
        </p:nvSpPr>
        <p:spPr>
          <a:xfrm>
            <a:off x="1097280" y="1984006"/>
            <a:ext cx="10275570" cy="5974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gn="ctr"/>
            <a:r>
              <a:rPr lang="en-US" sz="3600" dirty="0">
                <a:solidFill>
                  <a:srgbClr val="E48312"/>
                </a:solidFill>
                <a:latin typeface="Calibri Light" charset="0"/>
                <a:ea typeface="Calibri Light" charset="0"/>
                <a:cs typeface="Calibri Light" charset="0"/>
              </a:rPr>
              <a:t>Single Solution for Diverse Traffic Requirements</a:t>
            </a:r>
          </a:p>
        </p:txBody>
      </p:sp>
      <p:sp>
        <p:nvSpPr>
          <p:cNvPr id="3" name="Slide Number Placeholder 2"/>
          <p:cNvSpPr>
            <a:spLocks noGrp="1"/>
          </p:cNvSpPr>
          <p:nvPr>
            <p:ph type="sldNum" sz="quarter" idx="4"/>
          </p:nvPr>
        </p:nvSpPr>
        <p:spPr/>
        <p:txBody>
          <a:bodyPr/>
          <a:lstStyle/>
          <a:p>
            <a:fld id="{4FAB73BC-B049-4115-A692-8D63A059BFB8}" type="slidenum">
              <a:rPr lang="en-US" smtClean="0"/>
              <a:pPr/>
              <a:t>6</a:t>
            </a:fld>
            <a:endParaRPr lang="en-US" dirty="0"/>
          </a:p>
        </p:txBody>
      </p:sp>
    </p:spTree>
    <p:extLst>
      <p:ext uri="{BB962C8B-B14F-4D97-AF65-F5344CB8AC3E}">
        <p14:creationId xmlns:p14="http://schemas.microsoft.com/office/powerpoint/2010/main" val="538093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Approaches</a:t>
            </a:r>
          </a:p>
        </p:txBody>
      </p:sp>
      <p:sp>
        <p:nvSpPr>
          <p:cNvPr id="3" name="Content Placeholder 2"/>
          <p:cNvSpPr>
            <a:spLocks noGrp="1"/>
          </p:cNvSpPr>
          <p:nvPr>
            <p:ph idx="1"/>
          </p:nvPr>
        </p:nvSpPr>
        <p:spPr>
          <a:xfrm>
            <a:off x="1097280" y="1845734"/>
            <a:ext cx="10058400" cy="4440766"/>
          </a:xfrm>
        </p:spPr>
        <p:txBody>
          <a:bodyPr>
            <a:normAutofit lnSpcReduction="10000"/>
          </a:bodyPr>
          <a:lstStyle/>
          <a:p>
            <a:pPr marL="457200" indent="-457200">
              <a:buFont typeface="+mj-lt"/>
              <a:buAutoNum type="arabicPeriod"/>
            </a:pPr>
            <a:r>
              <a:rPr lang="en-US" sz="3200" dirty="0">
                <a:latin typeface="Calibri Light" charset="0"/>
                <a:ea typeface="Calibri Light" charset="0"/>
                <a:cs typeface="Calibri Light" charset="0"/>
              </a:rPr>
              <a:t>Collection Driven (CTP + Glossy)</a:t>
            </a:r>
          </a:p>
          <a:p>
            <a:pPr marL="749808" lvl="1" indent="-457200"/>
            <a:r>
              <a:rPr lang="en-US" sz="3000" dirty="0">
                <a:latin typeface="Calibri Light" charset="0"/>
                <a:ea typeface="Calibri Light" charset="0"/>
                <a:cs typeface="Calibri Light" charset="0"/>
              </a:rPr>
              <a:t>Collection the data/decision of every node</a:t>
            </a:r>
          </a:p>
          <a:p>
            <a:pPr marL="749808" lvl="1" indent="-457200"/>
            <a:r>
              <a:rPr lang="en-US" sz="3000" dirty="0">
                <a:latin typeface="Calibri Light" charset="0"/>
                <a:ea typeface="Calibri Light" charset="0"/>
                <a:cs typeface="Calibri Light" charset="0"/>
              </a:rPr>
              <a:t>Process the consensus at the central sink</a:t>
            </a:r>
          </a:p>
          <a:p>
            <a:pPr marL="749808" lvl="1" indent="-457200"/>
            <a:r>
              <a:rPr lang="en-US" sz="3000" dirty="0">
                <a:latin typeface="Calibri Light" charset="0"/>
                <a:ea typeface="Calibri Light" charset="0"/>
                <a:cs typeface="Calibri Light" charset="0"/>
              </a:rPr>
              <a:t>Disseminate the consensus</a:t>
            </a:r>
          </a:p>
          <a:p>
            <a:pPr marL="457200" indent="-457200">
              <a:buFont typeface="+mj-lt"/>
              <a:buAutoNum type="arabicPeriod"/>
            </a:pPr>
            <a:r>
              <a:rPr lang="en-US" sz="3200" dirty="0">
                <a:latin typeface="Calibri Light" charset="0"/>
                <a:ea typeface="Calibri Light" charset="0"/>
                <a:cs typeface="Calibri Light" charset="0"/>
              </a:rPr>
              <a:t>Low Power Wireless Bus (LWB)</a:t>
            </a:r>
          </a:p>
          <a:p>
            <a:pPr marL="749808" lvl="1" indent="-457200"/>
            <a:r>
              <a:rPr lang="en-US" sz="3000" dirty="0">
                <a:latin typeface="Calibri Light" charset="0"/>
                <a:ea typeface="Calibri Light" charset="0"/>
                <a:cs typeface="Calibri Light" charset="0"/>
              </a:rPr>
              <a:t>Perform periodic dissemination sourced</a:t>
            </a:r>
            <a:br>
              <a:rPr lang="en-US" sz="3000" dirty="0">
                <a:latin typeface="Calibri Light" charset="0"/>
                <a:ea typeface="Calibri Light" charset="0"/>
                <a:cs typeface="Calibri Light" charset="0"/>
              </a:rPr>
            </a:br>
            <a:r>
              <a:rPr lang="en-US" sz="3000" dirty="0">
                <a:latin typeface="Calibri Light" charset="0"/>
                <a:ea typeface="Calibri Light" charset="0"/>
                <a:cs typeface="Calibri Light" charset="0"/>
              </a:rPr>
              <a:t>at every network node</a:t>
            </a:r>
            <a:endParaRPr lang="en-US" sz="3200" dirty="0">
              <a:latin typeface="Calibri Light" charset="0"/>
              <a:ea typeface="Calibri Light" charset="0"/>
              <a:cs typeface="Calibri Light" charset="0"/>
            </a:endParaRPr>
          </a:p>
          <a:p>
            <a:pPr marL="457200" indent="-457200">
              <a:buFont typeface="+mj-lt"/>
              <a:buAutoNum type="arabicPeriod"/>
            </a:pPr>
            <a:r>
              <a:rPr lang="en-US" sz="3200" dirty="0">
                <a:latin typeface="Calibri Light" charset="0"/>
                <a:ea typeface="Calibri Light" charset="0"/>
                <a:cs typeface="Calibri Light" charset="0"/>
              </a:rPr>
              <a:t>Chaos</a:t>
            </a:r>
          </a:p>
          <a:p>
            <a:pPr marL="749808" lvl="1" indent="-457200"/>
            <a:r>
              <a:rPr lang="en-US" sz="3000" dirty="0">
                <a:latin typeface="Calibri Light" charset="0"/>
                <a:ea typeface="Calibri Light" charset="0"/>
                <a:cs typeface="Calibri Light" charset="0"/>
              </a:rPr>
              <a:t>Solves ”Leader Election” Problem</a:t>
            </a:r>
          </a:p>
        </p:txBody>
      </p:sp>
      <p:sp>
        <p:nvSpPr>
          <p:cNvPr id="4" name="Right Brace 3"/>
          <p:cNvSpPr/>
          <p:nvPr/>
        </p:nvSpPr>
        <p:spPr>
          <a:xfrm>
            <a:off x="8367160" y="1845734"/>
            <a:ext cx="225947" cy="1683279"/>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8593107" y="2487318"/>
            <a:ext cx="2562573" cy="400110"/>
          </a:xfrm>
          <a:prstGeom prst="rect">
            <a:avLst/>
          </a:prstGeom>
          <a:noFill/>
        </p:spPr>
        <p:txBody>
          <a:bodyPr wrap="square" rtlCol="0">
            <a:spAutoFit/>
          </a:bodyPr>
          <a:lstStyle/>
          <a:p>
            <a:r>
              <a:rPr lang="en-US" sz="2000" dirty="0">
                <a:solidFill>
                  <a:srgbClr val="E48312"/>
                </a:solidFill>
                <a:latin typeface="Calibri Light" charset="0"/>
                <a:ea typeface="Calibri Light" charset="0"/>
                <a:cs typeface="Calibri Light" charset="0"/>
              </a:rPr>
              <a:t>SLOW</a:t>
            </a:r>
            <a:r>
              <a:rPr lang="mr-IN" sz="2000" dirty="0">
                <a:solidFill>
                  <a:srgbClr val="E48312"/>
                </a:solidFill>
                <a:latin typeface="Calibri Light" charset="0"/>
                <a:ea typeface="Calibri Light" charset="0"/>
                <a:cs typeface="Calibri Light" charset="0"/>
              </a:rPr>
              <a:t>…</a:t>
            </a:r>
            <a:r>
              <a:rPr lang="en-US" sz="2000" dirty="0">
                <a:solidFill>
                  <a:srgbClr val="E48312"/>
                </a:solidFill>
                <a:latin typeface="Calibri Light" charset="0"/>
                <a:ea typeface="Calibri Light" charset="0"/>
                <a:cs typeface="Calibri Light" charset="0"/>
              </a:rPr>
              <a:t>!</a:t>
            </a:r>
          </a:p>
        </p:txBody>
      </p:sp>
      <p:sp>
        <p:nvSpPr>
          <p:cNvPr id="6" name="Right Brace 5"/>
          <p:cNvSpPr/>
          <p:nvPr/>
        </p:nvSpPr>
        <p:spPr>
          <a:xfrm>
            <a:off x="8367160" y="3868001"/>
            <a:ext cx="225947" cy="1146912"/>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93106" y="4241402"/>
            <a:ext cx="2562573" cy="400110"/>
          </a:xfrm>
          <a:prstGeom prst="rect">
            <a:avLst/>
          </a:prstGeom>
          <a:noFill/>
        </p:spPr>
        <p:txBody>
          <a:bodyPr wrap="square" rtlCol="0">
            <a:spAutoFit/>
          </a:bodyPr>
          <a:lstStyle/>
          <a:p>
            <a:r>
              <a:rPr lang="en-US" sz="2000" dirty="0">
                <a:solidFill>
                  <a:srgbClr val="E48312"/>
                </a:solidFill>
              </a:rPr>
              <a:t>UNRELIABLE</a:t>
            </a:r>
            <a:r>
              <a:rPr lang="mr-IN" sz="2000" dirty="0">
                <a:solidFill>
                  <a:srgbClr val="E48312"/>
                </a:solidFill>
              </a:rPr>
              <a:t>…</a:t>
            </a:r>
            <a:r>
              <a:rPr lang="en-US" sz="2000" dirty="0">
                <a:solidFill>
                  <a:srgbClr val="E48312"/>
                </a:solidFill>
              </a:rPr>
              <a:t>!</a:t>
            </a:r>
          </a:p>
        </p:txBody>
      </p:sp>
      <p:sp>
        <p:nvSpPr>
          <p:cNvPr id="8" name="Right Brace 7"/>
          <p:cNvSpPr/>
          <p:nvPr/>
        </p:nvSpPr>
        <p:spPr>
          <a:xfrm>
            <a:off x="8367159" y="5353901"/>
            <a:ext cx="225947" cy="641585"/>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93106" y="5474638"/>
            <a:ext cx="2994057" cy="400110"/>
          </a:xfrm>
          <a:prstGeom prst="rect">
            <a:avLst/>
          </a:prstGeom>
          <a:noFill/>
        </p:spPr>
        <p:txBody>
          <a:bodyPr wrap="square" rtlCol="0">
            <a:spAutoFit/>
          </a:bodyPr>
          <a:lstStyle/>
          <a:p>
            <a:r>
              <a:rPr lang="en-US" sz="2000" dirty="0">
                <a:solidFill>
                  <a:srgbClr val="E48312"/>
                </a:solidFill>
              </a:rPr>
              <a:t>LOW THROUGHPUT</a:t>
            </a:r>
            <a:r>
              <a:rPr lang="mr-IN" sz="2000" dirty="0">
                <a:solidFill>
                  <a:srgbClr val="E48312"/>
                </a:solidFill>
              </a:rPr>
              <a:t>…</a:t>
            </a:r>
            <a:r>
              <a:rPr lang="en-US" sz="2000" dirty="0">
                <a:solidFill>
                  <a:srgbClr val="E48312"/>
                </a:solidFill>
              </a:rPr>
              <a:t>!</a:t>
            </a:r>
          </a:p>
        </p:txBody>
      </p:sp>
      <p:sp>
        <p:nvSpPr>
          <p:cNvPr id="10" name="Rectangle 9"/>
          <p:cNvSpPr/>
          <p:nvPr/>
        </p:nvSpPr>
        <p:spPr>
          <a:xfrm>
            <a:off x="942975" y="3593306"/>
            <a:ext cx="10358438" cy="2507457"/>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Slide Number Placeholder 10"/>
          <p:cNvSpPr>
            <a:spLocks noGrp="1"/>
          </p:cNvSpPr>
          <p:nvPr>
            <p:ph type="sldNum" sz="quarter" idx="4"/>
          </p:nvPr>
        </p:nvSpPr>
        <p:spPr/>
        <p:txBody>
          <a:bodyPr/>
          <a:lstStyle/>
          <a:p>
            <a:fld id="{4FAB73BC-B049-4115-A692-8D63A059BFB8}" type="slidenum">
              <a:rPr lang="en-US" smtClean="0"/>
              <a:pPr/>
              <a:t>7</a:t>
            </a:fld>
            <a:endParaRPr lang="en-US" dirty="0"/>
          </a:p>
        </p:txBody>
      </p:sp>
    </p:spTree>
    <p:extLst>
      <p:ext uri="{BB962C8B-B14F-4D97-AF65-F5344CB8AC3E}">
        <p14:creationId xmlns:p14="http://schemas.microsoft.com/office/powerpoint/2010/main" val="202748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Approaches</a:t>
            </a:r>
          </a:p>
        </p:txBody>
      </p:sp>
      <p:sp>
        <p:nvSpPr>
          <p:cNvPr id="3" name="Content Placeholder 2"/>
          <p:cNvSpPr>
            <a:spLocks noGrp="1"/>
          </p:cNvSpPr>
          <p:nvPr>
            <p:ph idx="1"/>
          </p:nvPr>
        </p:nvSpPr>
        <p:spPr>
          <a:xfrm>
            <a:off x="1097280" y="1845734"/>
            <a:ext cx="10058400" cy="4440766"/>
          </a:xfrm>
        </p:spPr>
        <p:txBody>
          <a:bodyPr>
            <a:normAutofit lnSpcReduction="10000"/>
          </a:bodyPr>
          <a:lstStyle/>
          <a:p>
            <a:pPr marL="457200" indent="-457200">
              <a:buFont typeface="+mj-lt"/>
              <a:buAutoNum type="arabicPeriod"/>
            </a:pPr>
            <a:r>
              <a:rPr lang="en-US" sz="3200" dirty="0">
                <a:latin typeface="Calibri Light" charset="0"/>
                <a:ea typeface="Calibri Light" charset="0"/>
                <a:cs typeface="Calibri Light" charset="0"/>
              </a:rPr>
              <a:t>Collection Driven (CTP + Glossy)</a:t>
            </a:r>
          </a:p>
          <a:p>
            <a:pPr marL="749808" lvl="1" indent="-457200"/>
            <a:r>
              <a:rPr lang="en-US" sz="3000" dirty="0">
                <a:latin typeface="Calibri Light" charset="0"/>
                <a:ea typeface="Calibri Light" charset="0"/>
                <a:cs typeface="Calibri Light" charset="0"/>
              </a:rPr>
              <a:t>Collection the data/decision of every node</a:t>
            </a:r>
          </a:p>
          <a:p>
            <a:pPr marL="749808" lvl="1" indent="-457200"/>
            <a:r>
              <a:rPr lang="en-US" sz="3000" dirty="0">
                <a:latin typeface="Calibri Light" charset="0"/>
                <a:ea typeface="Calibri Light" charset="0"/>
                <a:cs typeface="Calibri Light" charset="0"/>
              </a:rPr>
              <a:t>Process the consensus at the central sink</a:t>
            </a:r>
          </a:p>
          <a:p>
            <a:pPr marL="749808" lvl="1" indent="-457200"/>
            <a:r>
              <a:rPr lang="en-US" sz="3000" dirty="0">
                <a:latin typeface="Calibri Light" charset="0"/>
                <a:ea typeface="Calibri Light" charset="0"/>
                <a:cs typeface="Calibri Light" charset="0"/>
              </a:rPr>
              <a:t>Disseminate the consensus</a:t>
            </a:r>
          </a:p>
          <a:p>
            <a:pPr marL="457200" indent="-457200">
              <a:buFont typeface="+mj-lt"/>
              <a:buAutoNum type="arabicPeriod"/>
            </a:pPr>
            <a:r>
              <a:rPr lang="en-US" sz="3200" dirty="0">
                <a:latin typeface="Calibri Light" charset="0"/>
                <a:ea typeface="Calibri Light" charset="0"/>
                <a:cs typeface="Calibri Light" charset="0"/>
              </a:rPr>
              <a:t>Dissemination Driven (LWB)</a:t>
            </a:r>
          </a:p>
          <a:p>
            <a:pPr marL="749808" lvl="1" indent="-457200"/>
            <a:r>
              <a:rPr lang="en-US" sz="3000" dirty="0">
                <a:latin typeface="Calibri Light" charset="0"/>
                <a:ea typeface="Calibri Light" charset="0"/>
                <a:cs typeface="Calibri Light" charset="0"/>
              </a:rPr>
              <a:t>Perform periodic dissemination sourced</a:t>
            </a:r>
            <a:br>
              <a:rPr lang="en-US" sz="3000" dirty="0">
                <a:latin typeface="Calibri Light" charset="0"/>
                <a:ea typeface="Calibri Light" charset="0"/>
                <a:cs typeface="Calibri Light" charset="0"/>
              </a:rPr>
            </a:br>
            <a:r>
              <a:rPr lang="en-US" sz="3000" dirty="0">
                <a:latin typeface="Calibri Light" charset="0"/>
                <a:ea typeface="Calibri Light" charset="0"/>
                <a:cs typeface="Calibri Light" charset="0"/>
              </a:rPr>
              <a:t>at every network node</a:t>
            </a:r>
            <a:endParaRPr lang="en-US" sz="3200" dirty="0">
              <a:latin typeface="Calibri Light" charset="0"/>
              <a:ea typeface="Calibri Light" charset="0"/>
              <a:cs typeface="Calibri Light" charset="0"/>
            </a:endParaRPr>
          </a:p>
          <a:p>
            <a:pPr marL="457200" indent="-457200">
              <a:buFont typeface="+mj-lt"/>
              <a:buAutoNum type="arabicPeriod"/>
            </a:pPr>
            <a:r>
              <a:rPr lang="en-US" sz="3200" dirty="0">
                <a:latin typeface="Calibri Light" charset="0"/>
                <a:ea typeface="Calibri Light" charset="0"/>
                <a:cs typeface="Calibri Light" charset="0"/>
              </a:rPr>
              <a:t>Chaos</a:t>
            </a:r>
          </a:p>
          <a:p>
            <a:pPr marL="749808" lvl="1" indent="-457200"/>
            <a:r>
              <a:rPr lang="en-US" sz="3000" dirty="0">
                <a:latin typeface="Calibri Light" charset="0"/>
                <a:ea typeface="Calibri Light" charset="0"/>
                <a:cs typeface="Calibri Light" charset="0"/>
              </a:rPr>
              <a:t>Solves ”Leader Election” Problem</a:t>
            </a:r>
          </a:p>
        </p:txBody>
      </p:sp>
      <p:sp>
        <p:nvSpPr>
          <p:cNvPr id="4" name="Right Brace 3"/>
          <p:cNvSpPr/>
          <p:nvPr/>
        </p:nvSpPr>
        <p:spPr>
          <a:xfrm>
            <a:off x="8367160" y="1845734"/>
            <a:ext cx="225947" cy="1683279"/>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8593107" y="2487318"/>
            <a:ext cx="2562573" cy="400110"/>
          </a:xfrm>
          <a:prstGeom prst="rect">
            <a:avLst/>
          </a:prstGeom>
          <a:noFill/>
        </p:spPr>
        <p:txBody>
          <a:bodyPr wrap="square" rtlCol="0">
            <a:spAutoFit/>
          </a:bodyPr>
          <a:lstStyle/>
          <a:p>
            <a:r>
              <a:rPr lang="en-US" sz="2000" dirty="0">
                <a:solidFill>
                  <a:srgbClr val="E48312"/>
                </a:solidFill>
                <a:latin typeface="Calibri Light" charset="0"/>
                <a:ea typeface="Calibri Light" charset="0"/>
                <a:cs typeface="Calibri Light" charset="0"/>
              </a:rPr>
              <a:t>SLOW</a:t>
            </a:r>
            <a:r>
              <a:rPr lang="mr-IN" sz="2000" dirty="0">
                <a:solidFill>
                  <a:srgbClr val="E48312"/>
                </a:solidFill>
                <a:latin typeface="Calibri Light" charset="0"/>
                <a:ea typeface="Calibri Light" charset="0"/>
                <a:cs typeface="Calibri Light" charset="0"/>
              </a:rPr>
              <a:t>…</a:t>
            </a:r>
            <a:r>
              <a:rPr lang="en-US" sz="2000" dirty="0">
                <a:solidFill>
                  <a:srgbClr val="E48312"/>
                </a:solidFill>
                <a:latin typeface="Calibri Light" charset="0"/>
                <a:ea typeface="Calibri Light" charset="0"/>
                <a:cs typeface="Calibri Light" charset="0"/>
              </a:rPr>
              <a:t>!</a:t>
            </a:r>
          </a:p>
        </p:txBody>
      </p:sp>
      <p:sp>
        <p:nvSpPr>
          <p:cNvPr id="6" name="Right Brace 5"/>
          <p:cNvSpPr/>
          <p:nvPr/>
        </p:nvSpPr>
        <p:spPr>
          <a:xfrm>
            <a:off x="8367160" y="3868001"/>
            <a:ext cx="225947" cy="1146912"/>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8593106" y="4241402"/>
            <a:ext cx="2562573" cy="400110"/>
          </a:xfrm>
          <a:prstGeom prst="rect">
            <a:avLst/>
          </a:prstGeom>
          <a:noFill/>
        </p:spPr>
        <p:txBody>
          <a:bodyPr wrap="square" rtlCol="0">
            <a:spAutoFit/>
          </a:bodyPr>
          <a:lstStyle/>
          <a:p>
            <a:r>
              <a:rPr lang="en-US" sz="2000" dirty="0">
                <a:solidFill>
                  <a:srgbClr val="E48312"/>
                </a:solidFill>
                <a:latin typeface="Calibri Light" charset="0"/>
                <a:ea typeface="Calibri Light" charset="0"/>
                <a:cs typeface="Calibri Light" charset="0"/>
              </a:rPr>
              <a:t>UNRELIABLE</a:t>
            </a:r>
            <a:r>
              <a:rPr lang="mr-IN" sz="2000" dirty="0">
                <a:solidFill>
                  <a:srgbClr val="E48312"/>
                </a:solidFill>
                <a:latin typeface="Calibri Light" charset="0"/>
                <a:ea typeface="Calibri Light" charset="0"/>
                <a:cs typeface="Calibri Light" charset="0"/>
              </a:rPr>
              <a:t>…</a:t>
            </a:r>
            <a:r>
              <a:rPr lang="en-US" sz="2000" dirty="0">
                <a:solidFill>
                  <a:srgbClr val="E48312"/>
                </a:solidFill>
                <a:latin typeface="Calibri Light" charset="0"/>
                <a:ea typeface="Calibri Light" charset="0"/>
                <a:cs typeface="Calibri Light" charset="0"/>
              </a:rPr>
              <a:t>!</a:t>
            </a:r>
          </a:p>
        </p:txBody>
      </p:sp>
      <p:sp>
        <p:nvSpPr>
          <p:cNvPr id="8" name="Right Brace 7"/>
          <p:cNvSpPr/>
          <p:nvPr/>
        </p:nvSpPr>
        <p:spPr>
          <a:xfrm>
            <a:off x="8367159" y="5353901"/>
            <a:ext cx="225947" cy="641585"/>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p:cNvSpPr txBox="1"/>
          <p:nvPr/>
        </p:nvSpPr>
        <p:spPr>
          <a:xfrm>
            <a:off x="8593106" y="5474638"/>
            <a:ext cx="2994057" cy="400110"/>
          </a:xfrm>
          <a:prstGeom prst="rect">
            <a:avLst/>
          </a:prstGeom>
          <a:noFill/>
        </p:spPr>
        <p:txBody>
          <a:bodyPr wrap="square" rtlCol="0">
            <a:spAutoFit/>
          </a:bodyPr>
          <a:lstStyle/>
          <a:p>
            <a:r>
              <a:rPr lang="en-US" sz="2000" dirty="0">
                <a:solidFill>
                  <a:srgbClr val="E48312"/>
                </a:solidFill>
              </a:rPr>
              <a:t>LOW THROUGHPUT</a:t>
            </a:r>
            <a:r>
              <a:rPr lang="mr-IN" sz="2000" dirty="0">
                <a:solidFill>
                  <a:srgbClr val="E48312"/>
                </a:solidFill>
              </a:rPr>
              <a:t>…</a:t>
            </a:r>
            <a:r>
              <a:rPr lang="en-US" sz="2000" dirty="0">
                <a:solidFill>
                  <a:srgbClr val="E48312"/>
                </a:solidFill>
              </a:rPr>
              <a:t>!</a:t>
            </a:r>
          </a:p>
        </p:txBody>
      </p:sp>
      <p:sp>
        <p:nvSpPr>
          <p:cNvPr id="10" name="Rectangle 9"/>
          <p:cNvSpPr/>
          <p:nvPr/>
        </p:nvSpPr>
        <p:spPr>
          <a:xfrm>
            <a:off x="942975" y="5123287"/>
            <a:ext cx="10358438" cy="977476"/>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Slide Number Placeholder 10"/>
          <p:cNvSpPr>
            <a:spLocks noGrp="1"/>
          </p:cNvSpPr>
          <p:nvPr>
            <p:ph type="sldNum" sz="quarter" idx="4"/>
          </p:nvPr>
        </p:nvSpPr>
        <p:spPr/>
        <p:txBody>
          <a:bodyPr/>
          <a:lstStyle/>
          <a:p>
            <a:fld id="{4FAB73BC-B049-4115-A692-8D63A059BFB8}" type="slidenum">
              <a:rPr lang="en-US" smtClean="0"/>
              <a:pPr/>
              <a:t>8</a:t>
            </a:fld>
            <a:endParaRPr lang="en-US" dirty="0"/>
          </a:p>
        </p:txBody>
      </p:sp>
    </p:spTree>
    <p:extLst>
      <p:ext uri="{BB962C8B-B14F-4D97-AF65-F5344CB8AC3E}">
        <p14:creationId xmlns:p14="http://schemas.microsoft.com/office/powerpoint/2010/main" val="169141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Approaches</a:t>
            </a:r>
          </a:p>
        </p:txBody>
      </p:sp>
      <p:sp>
        <p:nvSpPr>
          <p:cNvPr id="3" name="Content Placeholder 2"/>
          <p:cNvSpPr>
            <a:spLocks noGrp="1"/>
          </p:cNvSpPr>
          <p:nvPr>
            <p:ph idx="1"/>
          </p:nvPr>
        </p:nvSpPr>
        <p:spPr>
          <a:xfrm>
            <a:off x="1097280" y="1845734"/>
            <a:ext cx="10058400" cy="4440766"/>
          </a:xfrm>
        </p:spPr>
        <p:txBody>
          <a:bodyPr>
            <a:normAutofit lnSpcReduction="10000"/>
          </a:bodyPr>
          <a:lstStyle/>
          <a:p>
            <a:pPr marL="457200" indent="-457200">
              <a:buFont typeface="+mj-lt"/>
              <a:buAutoNum type="arabicPeriod"/>
            </a:pPr>
            <a:r>
              <a:rPr lang="en-US" sz="3200" dirty="0">
                <a:latin typeface="Calibri Light" charset="0"/>
                <a:ea typeface="Calibri Light" charset="0"/>
                <a:cs typeface="Calibri Light" charset="0"/>
              </a:rPr>
              <a:t>Collection Driven (CTP + Glossy)</a:t>
            </a:r>
          </a:p>
          <a:p>
            <a:pPr marL="749808" lvl="1" indent="-457200"/>
            <a:r>
              <a:rPr lang="en-US" sz="3000" dirty="0">
                <a:latin typeface="Calibri Light" charset="0"/>
                <a:ea typeface="Calibri Light" charset="0"/>
                <a:cs typeface="Calibri Light" charset="0"/>
              </a:rPr>
              <a:t>Collection the data/decision of every node</a:t>
            </a:r>
          </a:p>
          <a:p>
            <a:pPr marL="749808" lvl="1" indent="-457200"/>
            <a:r>
              <a:rPr lang="en-US" sz="3000" dirty="0">
                <a:latin typeface="Calibri Light" charset="0"/>
                <a:ea typeface="Calibri Light" charset="0"/>
                <a:cs typeface="Calibri Light" charset="0"/>
              </a:rPr>
              <a:t>Process the consensus at the central sink</a:t>
            </a:r>
          </a:p>
          <a:p>
            <a:pPr marL="749808" lvl="1" indent="-457200"/>
            <a:r>
              <a:rPr lang="en-US" sz="3000" dirty="0">
                <a:latin typeface="Calibri Light" charset="0"/>
                <a:ea typeface="Calibri Light" charset="0"/>
                <a:cs typeface="Calibri Light" charset="0"/>
              </a:rPr>
              <a:t>Disseminate the consensus</a:t>
            </a:r>
          </a:p>
          <a:p>
            <a:pPr marL="457200" indent="-457200">
              <a:buFont typeface="+mj-lt"/>
              <a:buAutoNum type="arabicPeriod"/>
            </a:pPr>
            <a:r>
              <a:rPr lang="en-US" sz="3200" dirty="0">
                <a:latin typeface="Calibri Light" charset="0"/>
                <a:ea typeface="Calibri Light" charset="0"/>
                <a:cs typeface="Calibri Light" charset="0"/>
              </a:rPr>
              <a:t>Dissemination Driven (LWB)</a:t>
            </a:r>
          </a:p>
          <a:p>
            <a:pPr marL="749808" lvl="1" indent="-457200"/>
            <a:r>
              <a:rPr lang="en-US" sz="3000" dirty="0">
                <a:latin typeface="Calibri Light" charset="0"/>
                <a:ea typeface="Calibri Light" charset="0"/>
                <a:cs typeface="Calibri Light" charset="0"/>
              </a:rPr>
              <a:t>Perform periodic dissemination sourced</a:t>
            </a:r>
            <a:br>
              <a:rPr lang="en-US" sz="3000" dirty="0">
                <a:latin typeface="Calibri Light" charset="0"/>
                <a:ea typeface="Calibri Light" charset="0"/>
                <a:cs typeface="Calibri Light" charset="0"/>
              </a:rPr>
            </a:br>
            <a:r>
              <a:rPr lang="en-US" sz="3000" dirty="0">
                <a:latin typeface="Calibri Light" charset="0"/>
                <a:ea typeface="Calibri Light" charset="0"/>
                <a:cs typeface="Calibri Light" charset="0"/>
              </a:rPr>
              <a:t>at every network node</a:t>
            </a:r>
            <a:endParaRPr lang="en-US" sz="3200" dirty="0">
              <a:latin typeface="Calibri Light" charset="0"/>
              <a:ea typeface="Calibri Light" charset="0"/>
              <a:cs typeface="Calibri Light" charset="0"/>
            </a:endParaRPr>
          </a:p>
          <a:p>
            <a:pPr marL="457200" indent="-457200">
              <a:buFont typeface="+mj-lt"/>
              <a:buAutoNum type="arabicPeriod"/>
            </a:pPr>
            <a:r>
              <a:rPr lang="en-US" sz="3200" dirty="0">
                <a:latin typeface="Calibri Light" charset="0"/>
                <a:ea typeface="Calibri Light" charset="0"/>
                <a:cs typeface="Calibri Light" charset="0"/>
              </a:rPr>
              <a:t>Chaos</a:t>
            </a:r>
          </a:p>
          <a:p>
            <a:pPr marL="749808" lvl="1" indent="-457200"/>
            <a:r>
              <a:rPr lang="en-US" sz="3000" dirty="0">
                <a:latin typeface="Calibri Light" charset="0"/>
                <a:ea typeface="Calibri Light" charset="0"/>
                <a:cs typeface="Calibri Light" charset="0"/>
              </a:rPr>
              <a:t>Solves “Leader Election” Problem</a:t>
            </a:r>
          </a:p>
        </p:txBody>
      </p:sp>
      <p:sp>
        <p:nvSpPr>
          <p:cNvPr id="4" name="Right Brace 3"/>
          <p:cNvSpPr/>
          <p:nvPr/>
        </p:nvSpPr>
        <p:spPr>
          <a:xfrm>
            <a:off x="8367160" y="1845734"/>
            <a:ext cx="225947" cy="1683279"/>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charset="0"/>
              <a:ea typeface="Calibri Light" charset="0"/>
              <a:cs typeface="Calibri Light" charset="0"/>
            </a:endParaRPr>
          </a:p>
        </p:txBody>
      </p:sp>
      <p:sp>
        <p:nvSpPr>
          <p:cNvPr id="5" name="TextBox 4"/>
          <p:cNvSpPr txBox="1"/>
          <p:nvPr/>
        </p:nvSpPr>
        <p:spPr>
          <a:xfrm>
            <a:off x="8593107" y="2487318"/>
            <a:ext cx="2562573" cy="400110"/>
          </a:xfrm>
          <a:prstGeom prst="rect">
            <a:avLst/>
          </a:prstGeom>
          <a:noFill/>
        </p:spPr>
        <p:txBody>
          <a:bodyPr wrap="square" rtlCol="0">
            <a:spAutoFit/>
          </a:bodyPr>
          <a:lstStyle/>
          <a:p>
            <a:r>
              <a:rPr lang="en-US" sz="2000" dirty="0">
                <a:solidFill>
                  <a:srgbClr val="E48312"/>
                </a:solidFill>
                <a:latin typeface="Calibri Light" charset="0"/>
                <a:ea typeface="Calibri Light" charset="0"/>
                <a:cs typeface="Calibri Light" charset="0"/>
              </a:rPr>
              <a:t>SLOW</a:t>
            </a:r>
            <a:r>
              <a:rPr lang="mr-IN" sz="2000" dirty="0">
                <a:solidFill>
                  <a:srgbClr val="E48312"/>
                </a:solidFill>
                <a:latin typeface="Calibri Light" charset="0"/>
                <a:ea typeface="Calibri Light" charset="0"/>
                <a:cs typeface="Calibri Light" charset="0"/>
              </a:rPr>
              <a:t>…</a:t>
            </a:r>
            <a:r>
              <a:rPr lang="en-US" sz="2000" dirty="0">
                <a:solidFill>
                  <a:srgbClr val="E48312"/>
                </a:solidFill>
                <a:latin typeface="Calibri Light" charset="0"/>
                <a:ea typeface="Calibri Light" charset="0"/>
                <a:cs typeface="Calibri Light" charset="0"/>
              </a:rPr>
              <a:t>!</a:t>
            </a:r>
          </a:p>
        </p:txBody>
      </p:sp>
      <p:sp>
        <p:nvSpPr>
          <p:cNvPr id="6" name="Right Brace 5"/>
          <p:cNvSpPr/>
          <p:nvPr/>
        </p:nvSpPr>
        <p:spPr>
          <a:xfrm>
            <a:off x="8367160" y="3868001"/>
            <a:ext cx="225947" cy="1146912"/>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charset="0"/>
              <a:ea typeface="Calibri Light" charset="0"/>
              <a:cs typeface="Calibri Light" charset="0"/>
            </a:endParaRPr>
          </a:p>
        </p:txBody>
      </p:sp>
      <p:sp>
        <p:nvSpPr>
          <p:cNvPr id="7" name="TextBox 6"/>
          <p:cNvSpPr txBox="1"/>
          <p:nvPr/>
        </p:nvSpPr>
        <p:spPr>
          <a:xfrm>
            <a:off x="8593106" y="4241402"/>
            <a:ext cx="2562573" cy="400110"/>
          </a:xfrm>
          <a:prstGeom prst="rect">
            <a:avLst/>
          </a:prstGeom>
          <a:noFill/>
        </p:spPr>
        <p:txBody>
          <a:bodyPr wrap="square" rtlCol="0">
            <a:spAutoFit/>
          </a:bodyPr>
          <a:lstStyle/>
          <a:p>
            <a:r>
              <a:rPr lang="en-US" sz="2000" dirty="0">
                <a:solidFill>
                  <a:srgbClr val="E48312"/>
                </a:solidFill>
                <a:latin typeface="Calibri Light" charset="0"/>
                <a:ea typeface="Calibri Light" charset="0"/>
                <a:cs typeface="Calibri Light" charset="0"/>
              </a:rPr>
              <a:t>UNRELIABLE</a:t>
            </a:r>
            <a:r>
              <a:rPr lang="mr-IN" sz="2000" dirty="0">
                <a:solidFill>
                  <a:srgbClr val="E48312"/>
                </a:solidFill>
                <a:latin typeface="Calibri Light" charset="0"/>
                <a:ea typeface="Calibri Light" charset="0"/>
                <a:cs typeface="Calibri Light" charset="0"/>
              </a:rPr>
              <a:t>…</a:t>
            </a:r>
            <a:r>
              <a:rPr lang="en-US" sz="2000" dirty="0">
                <a:solidFill>
                  <a:srgbClr val="E48312"/>
                </a:solidFill>
                <a:latin typeface="Calibri Light" charset="0"/>
                <a:ea typeface="Calibri Light" charset="0"/>
                <a:cs typeface="Calibri Light" charset="0"/>
              </a:rPr>
              <a:t>!</a:t>
            </a:r>
          </a:p>
        </p:txBody>
      </p:sp>
      <p:sp>
        <p:nvSpPr>
          <p:cNvPr id="8" name="Right Brace 7"/>
          <p:cNvSpPr/>
          <p:nvPr/>
        </p:nvSpPr>
        <p:spPr>
          <a:xfrm>
            <a:off x="8367159" y="5353901"/>
            <a:ext cx="225947" cy="641585"/>
          </a:xfrm>
          <a:prstGeom prst="rightBrace">
            <a:avLst>
              <a:gd name="adj1" fmla="val 8333"/>
              <a:gd name="adj2" fmla="val 50871"/>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alibri Light" charset="0"/>
              <a:ea typeface="Calibri Light" charset="0"/>
              <a:cs typeface="Calibri Light" charset="0"/>
            </a:endParaRPr>
          </a:p>
        </p:txBody>
      </p:sp>
      <p:sp>
        <p:nvSpPr>
          <p:cNvPr id="9" name="TextBox 8"/>
          <p:cNvSpPr txBox="1"/>
          <p:nvPr/>
        </p:nvSpPr>
        <p:spPr>
          <a:xfrm>
            <a:off x="8593106" y="5474638"/>
            <a:ext cx="2994057" cy="400110"/>
          </a:xfrm>
          <a:prstGeom prst="rect">
            <a:avLst/>
          </a:prstGeom>
          <a:noFill/>
        </p:spPr>
        <p:txBody>
          <a:bodyPr wrap="square" rtlCol="0">
            <a:spAutoFit/>
          </a:bodyPr>
          <a:lstStyle/>
          <a:p>
            <a:r>
              <a:rPr lang="en-US" sz="2000" dirty="0">
                <a:solidFill>
                  <a:srgbClr val="E48312"/>
                </a:solidFill>
                <a:latin typeface="Calibri Light" charset="0"/>
                <a:ea typeface="Calibri Light" charset="0"/>
                <a:cs typeface="Calibri Light" charset="0"/>
              </a:rPr>
              <a:t>RESTRICTED</a:t>
            </a:r>
            <a:r>
              <a:rPr lang="mr-IN" sz="2000" dirty="0">
                <a:solidFill>
                  <a:srgbClr val="E48312"/>
                </a:solidFill>
                <a:latin typeface="Calibri Light" charset="0"/>
                <a:ea typeface="Calibri Light" charset="0"/>
                <a:cs typeface="Calibri Light" charset="0"/>
              </a:rPr>
              <a:t>…</a:t>
            </a:r>
            <a:r>
              <a:rPr lang="en-US" sz="2000" dirty="0">
                <a:solidFill>
                  <a:srgbClr val="E48312"/>
                </a:solidFill>
                <a:latin typeface="Calibri Light" charset="0"/>
                <a:ea typeface="Calibri Light" charset="0"/>
                <a:cs typeface="Calibri Light" charset="0"/>
              </a:rPr>
              <a:t>!</a:t>
            </a:r>
          </a:p>
        </p:txBody>
      </p:sp>
      <p:sp>
        <p:nvSpPr>
          <p:cNvPr id="10" name="Slide Number Placeholder 9"/>
          <p:cNvSpPr>
            <a:spLocks noGrp="1"/>
          </p:cNvSpPr>
          <p:nvPr>
            <p:ph type="sldNum" sz="quarter" idx="4"/>
          </p:nvPr>
        </p:nvSpPr>
        <p:spPr/>
        <p:txBody>
          <a:bodyPr/>
          <a:lstStyle/>
          <a:p>
            <a:fld id="{4FAB73BC-B049-4115-A692-8D63A059BFB8}" type="slidenum">
              <a:rPr lang="en-US" smtClean="0"/>
              <a:pPr/>
              <a:t>9</a:t>
            </a:fld>
            <a:endParaRPr lang="en-US" dirty="0"/>
          </a:p>
        </p:txBody>
      </p:sp>
    </p:spTree>
    <p:extLst>
      <p:ext uri="{BB962C8B-B14F-4D97-AF65-F5344CB8AC3E}">
        <p14:creationId xmlns:p14="http://schemas.microsoft.com/office/powerpoint/2010/main" val="132782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MMPROD_UIDATA" val="&lt;database version=&quot;8.0&quot;&gt;&lt;object type=&quot;1&quot; unique_id=&quot;10001&quot;&gt;&lt;object type=&quot;2&quot; unique_id=&quot;10002&quot;&gt;&lt;object type=&quot;3&quot; unique_id=&quot;10003&quot;&gt;&lt;property id=&quot;20148&quot; value=&quot;5&quot;/&gt;&lt;property id=&quot;20300&quot; value=&quot;Slide 1&quot;/&gt;&lt;property id=&quot;20307&quot; value=&quot;261&quot;/&gt;&lt;/object&gt;&lt;object type=&quot;3&quot; unique_id=&quot;10004&quot;&gt;&lt;property id=&quot;20148&quot; value=&quot;5&quot;/&gt;&lt;property id=&quot;20300&quot; value=&quot;Slide 2 - &amp;quot;Some WSN Deployments&amp;quot;&quot;/&gt;&lt;property id=&quot;20307&quot; value=&quot;264&quot;/&gt;&lt;/object&gt;&lt;object type=&quot;3&quot; unique_id=&quot;10005&quot;&gt;&lt;property id=&quot;20148&quot; value=&quot;5&quot;/&gt;&lt;property id=&quot;20300&quot; value=&quot;Slide 3 - &amp;quot;Some WSN Testbeds&amp;quot;&quot;/&gt;&lt;property id=&quot;20307&quot; value=&quot;263&quot;/&gt;&lt;/object&gt;&lt;object type=&quot;3&quot; unique_id=&quot;10006&quot;&gt;&lt;property id=&quot;20148&quot; value=&quot;5&quot;/&gt;&lt;property id=&quot;20300&quot; value=&quot;Slide 4 - &amp;quot;Urban Environments&amp;quot;&quot;/&gt;&lt;property id=&quot;20307&quot; value=&quot;265&quot;/&gt;&lt;/object&gt;&lt;object type=&quot;3&quot; unique_id=&quot;10007&quot;&gt;&lt;property id=&quot;20148&quot; value=&quot;5&quot;/&gt;&lt;property id=&quot;20300&quot; value=&quot;Slide 5 - &amp;quot;Urban Environments&amp;quot;&quot;/&gt;&lt;property id=&quot;20307&quot; value=&quot;266&quot;/&gt;&lt;/object&gt;&lt;object type=&quot;3&quot; unique_id=&quot;10008&quot;&gt;&lt;property id=&quot;20148&quot; value=&quot;5&quot;/&gt;&lt;property id=&quot;20300&quot; value=&quot;Slide 6 - &amp;quot;Urban Environments&amp;quot;&quot;/&gt;&lt;property id=&quot;20307&quot; value=&quot;267&quot;/&gt;&lt;/object&gt;&lt;object type=&quot;3&quot; unique_id=&quot;10009&quot;&gt;&lt;property id=&quot;20148&quot; value=&quot;5&quot;/&gt;&lt;property id=&quot;20300&quot; value=&quot;Slide 7 - &amp;quot;Urban Environments&amp;quot;&quot;/&gt;&lt;property id=&quot;20307&quot; value=&quot;270&quot;/&gt;&lt;/object&gt;&lt;object type=&quot;3&quot; unique_id=&quot;10010&quot;&gt;&lt;property id=&quot;20148&quot; value=&quot;5&quot;/&gt;&lt;property id=&quot;20300&quot; value=&quot;Slide 8 - &amp;quot;Cross-Technology Interference&amp;quot;&quot;/&gt;&lt;property id=&quot;20307&quot; value=&quot;272&quot;/&gt;&lt;/object&gt;&lt;object type=&quot;3&quot; unique_id=&quot;10011&quot;&gt;&lt;property id=&quot;20148&quot; value=&quot;5&quot;/&gt;&lt;property id=&quot;20300&quot; value=&quot;Slide 9 - &amp;quot;Cross-Technology Interference&amp;quot;&quot;/&gt;&lt;property id=&quot;20307&quot; value=&quot;273&quot;/&gt;&lt;/object&gt;&lt;object type=&quot;3&quot; unique_id=&quot;10012&quot;&gt;&lt;property id=&quot;20148&quot; value=&quot;5&quot;/&gt;&lt;property id=&quot;20300&quot; value=&quot;Slide 10 - &amp;quot;Cross-Technology Interference&amp;quot;&quot;/&gt;&lt;property id=&quot;20307&quot; value=&quot;274&quot;/&gt;&lt;/object&gt;&lt;object type=&quot;3&quot; unique_id=&quot;10013&quot;&gt;&lt;property id=&quot;20148&quot; value=&quot;5&quot;/&gt;&lt;property id=&quot;20300&quot; value=&quot;Slide 11 - &amp;quot;Cross-Technology Interference&amp;quot;&quot;/&gt;&lt;property id=&quot;20307&quot; value=&quot;275&quot;/&gt;&lt;/object&gt;&lt;object type=&quot;3&quot; unique_id=&quot;10014&quot;&gt;&lt;property id=&quot;20148&quot; value=&quot;5&quot;/&gt;&lt;property id=&quot;20300&quot; value=&quot;Slide 12 - &amp;quot;Cross-Technology Interference&amp;quot;&quot;/&gt;&lt;property id=&quot;20307&quot; value=&quot;276&quot;/&gt;&lt;/object&gt;&lt;object type=&quot;3&quot; unique_id=&quot;10015&quot;&gt;&lt;property id=&quot;20148&quot; value=&quot;5&quot;/&gt;&lt;property id=&quot;20300&quot; value=&quot;Slide 13 - &amp;quot;Cross-Technology Interference Pattern&amp;quot;&quot;/&gt;&lt;property id=&quot;20307&quot; value=&quot;315&quot;/&gt;&lt;/object&gt;&lt;object type=&quot;3&quot; unique_id=&quot;10016&quot;&gt;&lt;property id=&quot;20148&quot; value=&quot;5&quot;/&gt;&lt;property id=&quot;20300&quot; value=&quot;Slide 14 - &amp;quot;Cross-Technology Interference Pattern&amp;quot;&quot;/&gt;&lt;property id=&quot;20307&quot; value=&quot;278&quot;/&gt;&lt;/object&gt;&lt;object type=&quot;3&quot; unique_id=&quot;10017&quot;&gt;&lt;property id=&quot;20148&quot; value=&quot;5&quot;/&gt;&lt;property id=&quot;20300&quot; value=&quot;Slide 15 - &amp;quot;Cross-Technology Interference Pattern&amp;quot;&quot;/&gt;&lt;property id=&quot;20307&quot; value=&quot;279&quot;/&gt;&lt;/object&gt;&lt;object type=&quot;3&quot; unique_id=&quot;10018&quot;&gt;&lt;property id=&quot;20148&quot; value=&quot;5&quot;/&gt;&lt;property id=&quot;20300&quot; value=&quot;Slide 16 - &amp;quot;Cross-Technology Interference Pattern&amp;quot;&quot;/&gt;&lt;property id=&quot;20307&quot; value=&quot;280&quot;/&gt;&lt;/object&gt;&lt;object type=&quot;3&quot; unique_id=&quot;10019&quot;&gt;&lt;property id=&quot;20148&quot; value=&quot;5&quot;/&gt;&lt;property id=&quot;20300&quot; value=&quot;Slide 17 - &amp;quot;Cross-Technology Interference Impact&amp;quot;&quot;/&gt;&lt;property id=&quot;20307&quot; value=&quot;281&quot;/&gt;&lt;/object&gt;&lt;object type=&quot;3&quot; unique_id=&quot;10020&quot;&gt;&lt;property id=&quot;20148&quot; value=&quot;5&quot;/&gt;&lt;property id=&quot;20300&quot; value=&quot;Slide 18 - &amp;quot;Cross-Technology Interference Impact&amp;quot;&quot;/&gt;&lt;property id=&quot;20307&quot; value=&quot;284&quot;/&gt;&lt;/object&gt;&lt;object type=&quot;3&quot; unique_id=&quot;10021&quot;&gt;&lt;property id=&quot;20148&quot; value=&quot;5&quot;/&gt;&lt;property id=&quot;20300&quot; value=&quot;Slide 19 - &amp;quot;Cross-Technology Interference Impact&amp;quot;&quot;/&gt;&lt;property id=&quot;20307&quot; value=&quot;283&quot;/&gt;&lt;/object&gt;&lt;object type=&quot;3&quot; unique_id=&quot;10022&quot;&gt;&lt;property id=&quot;20148&quot; value=&quot;5&quot;/&gt;&lt;property id=&quot;20300&quot; value=&quot;Slide 20 - &amp;quot;Oppcast&amp;quot;&quot;/&gt;&lt;property id=&quot;20307&quot; value=&quot;285&quot;/&gt;&lt;/object&gt;&lt;object type=&quot;3&quot; unique_id=&quot;10023&quot;&gt;&lt;property id=&quot;20148&quot; value=&quot;5&quot;/&gt;&lt;property id=&quot;20300&quot; value=&quot;Slide 21 - &amp;quot;Oppcast&amp;quot;&quot;/&gt;&lt;property id=&quot;20307&quot; value=&quot;291&quot;/&gt;&lt;/object&gt;&lt;object type=&quot;3&quot; unique_id=&quot;10024&quot;&gt;&lt;property id=&quot;20148&quot; value=&quot;5&quot;/&gt;&lt;property id=&quot;20300&quot; value=&quot;Slide 22 - &amp;quot;Eliminate Channel Quality Estimation&amp;quot;&quot;/&gt;&lt;property id=&quot;20307&quot; value=&quot;294&quot;/&gt;&lt;/object&gt;&lt;object type=&quot;3&quot; unique_id=&quot;10025&quot;&gt;&lt;property id=&quot;20148&quot; value=&quot;5&quot;/&gt;&lt;property id=&quot;20300&quot; value=&quot;Slide 23 - &amp;quot;Eliminate Channel Quality Estimation&amp;quot;&quot;/&gt;&lt;property id=&quot;20307&quot; value=&quot;296&quot;/&gt;&lt;/object&gt;&lt;object type=&quot;3&quot; unique_id=&quot;10026&quot;&gt;&lt;property id=&quot;20148&quot; value=&quot;5&quot;/&gt;&lt;property id=&quot;20300&quot; value=&quot;Slide 24 - &amp;quot;Eliminate Channel Quality Estimation&amp;quot;&quot;/&gt;&lt;property id=&quot;20307&quot; value=&quot;295&quot;/&gt;&lt;/object&gt;&lt;object type=&quot;3&quot; unique_id=&quot;10027&quot;&gt;&lt;property id=&quot;20148&quot; value=&quot;5&quot;/&gt;&lt;property id=&quot;20300&quot; value=&quot;Slide 25 - &amp;quot;Eliminate Channel Quality Estimation&amp;quot;&quot;/&gt;&lt;property id=&quot;20307&quot; value=&quot;297&quot;/&gt;&lt;/object&gt;&lt;object type=&quot;3&quot; unique_id=&quot;10028&quot;&gt;&lt;property id=&quot;20148&quot; value=&quot;5&quot;/&gt;&lt;property id=&quot;20300&quot; value=&quot;Slide 26 - &amp;quot;Eliminate Channel Quality Estimation&amp;quot;&quot;/&gt;&lt;property id=&quot;20307&quot; value=&quot;298&quot;/&gt;&lt;/object&gt;&lt;object type=&quot;3&quot; unique_id=&quot;10029&quot;&gt;&lt;property id=&quot;20148&quot; value=&quot;5&quot;/&gt;&lt;property id=&quot;20300&quot; value=&quot;Slide 27 - &amp;quot;Oppcast&amp;quot;&quot;/&gt;&lt;property id=&quot;20307&quot; value=&quot;292&quot;/&gt;&lt;/object&gt;&lt;object type=&quot;3&quot; unique_id=&quot;10030&quot;&gt;&lt;property id=&quot;20148&quot; value=&quot;5&quot;/&gt;&lt;property id=&quot;20300&quot; value=&quot;Slide 28 - &amp;quot;Exploit Channel Diversity&amp;quot;&quot;/&gt;&lt;property id=&quot;20307&quot; value=&quot;299&quot;/&gt;&lt;/object&gt;&lt;object type=&quot;3&quot; unique_id=&quot;10031&quot;&gt;&lt;property id=&quot;20148&quot; value=&quot;5&quot;/&gt;&lt;property id=&quot;20300&quot; value=&quot;Slide 29 - &amp;quot;Oppcast&amp;quot;&quot;/&gt;&lt;property id=&quot;20307&quot; value=&quot;293&quot;/&gt;&lt;/object&gt;&lt;object type=&quot;3&quot; unique_id=&quot;10032&quot;&gt;&lt;property id=&quot;20148&quot; value=&quot;5&quot;/&gt;&lt;property id=&quot;20300&quot; value=&quot;Slide 30 - &amp;quot;Exploit Spatial Diversity&amp;quot;&quot;/&gt;&lt;property id=&quot;20307&quot; value=&quot;300&quot;/&gt;&lt;/object&gt;&lt;object type=&quot;3&quot; unique_id=&quot;10033&quot;&gt;&lt;property id=&quot;20148&quot; value=&quot;5&quot;/&gt;&lt;property id=&quot;20300&quot; value=&quot;Slide 31 - &amp;quot;Exploit Spatial Diversity&amp;quot;&quot;/&gt;&lt;property id=&quot;20307&quot; value=&quot;313&quot;/&gt;&lt;/object&gt;&lt;object type=&quot;3&quot; unique_id=&quot;10034&quot;&gt;&lt;property id=&quot;20148&quot; value=&quot;5&quot;/&gt;&lt;property id=&quot;20300&quot; value=&quot;Slide 32 - &amp;quot;Oppcast&amp;quot;&quot;/&gt;&lt;property id=&quot;20307&quot; value=&quot;289&quot;/&gt;&lt;/object&gt;&lt;object type=&quot;3&quot; unique_id=&quot;10035&quot;&gt;&lt;property id=&quot;20148&quot; value=&quot;5&quot;/&gt;&lt;property id=&quot;20300&quot; value=&quot;Slide 33 - &amp;quot;Evaluation&amp;quot;&quot;/&gt;&lt;property id=&quot;20307&quot; value=&quot;301&quot;/&gt;&lt;/object&gt;&lt;object type=&quot;3&quot; unique_id=&quot;10036&quot;&gt;&lt;property id=&quot;20148&quot; value=&quot;5&quot;/&gt;&lt;property id=&quot;20300&quot; value=&quot;Slide 34 - &amp;quot;Evaluation&amp;quot;&quot;/&gt;&lt;property id=&quot;20307&quot; value=&quot;302&quot;/&gt;&lt;/object&gt;&lt;object type=&quot;3&quot; unique_id=&quot;10037&quot;&gt;&lt;property id=&quot;20148&quot; value=&quot;5&quot;/&gt;&lt;property id=&quot;20300&quot; value=&quot;Slide 35&quot;/&gt;&lt;property id=&quot;20307&quot; value=&quot;316&quot;/&gt;&lt;/object&gt;&lt;object type=&quot;3&quot; unique_id=&quot;10038&quot;&gt;&lt;property id=&quot;20148&quot; value=&quot;5&quot;/&gt;&lt;property id=&quot;20300&quot; value=&quot;Slide 36 - &amp;quot;A Case for Channel Diversity&amp;quot;&quot;/&gt;&lt;property id=&quot;20307&quot; value=&quot;286&quot;/&gt;&lt;/object&gt;&lt;object type=&quot;3&quot; unique_id=&quot;10039&quot;&gt;&lt;property id=&quot;20148&quot; value=&quot;5&quot;/&gt;&lt;property id=&quot;20300&quot; value=&quot;Slide 37 - &amp;quot;A Case for Channel Diversity&amp;quot;&quot;/&gt;&lt;property id=&quot;20307&quot; value=&quot;303&quot;/&gt;&lt;/object&gt;&lt;object type=&quot;3&quot; unique_id=&quot;10040&quot;&gt;&lt;property id=&quot;20148&quot; value=&quot;5&quot;/&gt;&lt;property id=&quot;20300&quot; value=&quot;Slide 38 - &amp;quot;A Case for Channel Diversity&amp;quot;&quot;/&gt;&lt;property id=&quot;20307&quot; value=&quot;305&quot;/&gt;&lt;/object&gt;&lt;object type=&quot;3&quot; unique_id=&quot;10041&quot;&gt;&lt;property id=&quot;20148&quot; value=&quot;5&quot;/&gt;&lt;property id=&quot;20300&quot; value=&quot;Slide 39 - &amp;quot;A Case for Channel Diversity&amp;quot;&quot;/&gt;&lt;property id=&quot;20307&quot; value=&quot;304&quot;/&gt;&lt;/object&gt;&lt;object type=&quot;3&quot; unique_id=&quot;10042&quot;&gt;&lt;property id=&quot;20148&quot; value=&quot;5&quot;/&gt;&lt;property id=&quot;20300&quot; value=&quot;Slide 40&quot;/&gt;&lt;property id=&quot;20307&quot; value=&quot;317&quot;/&gt;&lt;/object&gt;&lt;object type=&quot;3&quot; unique_id=&quot;10043&quot;&gt;&lt;property id=&quot;20148&quot; value=&quot;5&quot;/&gt;&lt;property id=&quot;20300&quot; value=&quot;Slide 41 - &amp;quot;A Case for Spatial Diversity&amp;quot;&quot;/&gt;&lt;property id=&quot;20307&quot; value=&quot;306&quot;/&gt;&lt;/object&gt;&lt;object type=&quot;3&quot; unique_id=&quot;10044&quot;&gt;&lt;property id=&quot;20148&quot; value=&quot;5&quot;/&gt;&lt;property id=&quot;20300&quot; value=&quot;Slide 42 - &amp;quot;Stress Testing under severe CTI&amp;quot;&quot;/&gt;&lt;property id=&quot;20307&quot; value=&quot;307&quot;/&gt;&lt;/object&gt;&lt;object type=&quot;3&quot; unique_id=&quot;10045&quot;&gt;&lt;property id=&quot;20148&quot; value=&quot;5&quot;/&gt;&lt;property id=&quot;20300&quot; value=&quot;Slide 43 - &amp;quot;Urban Evaluation&amp;quot;&quot;/&gt;&lt;property id=&quot;20307&quot; value=&quot;308&quot;/&gt;&lt;/object&gt;&lt;object type=&quot;3&quot; unique_id=&quot;10046&quot;&gt;&lt;property id=&quot;20148&quot; value=&quot;5&quot;/&gt;&lt;property id=&quot;20300&quot; value=&quot;Slide 44 - &amp;quot;Urban Evaluation&amp;quot;&quot;/&gt;&lt;property id=&quot;20307&quot; value=&quot;309&quot;/&gt;&lt;/object&gt;&lt;object type=&quot;3&quot; unique_id=&quot;10047&quot;&gt;&lt;property id=&quot;20148&quot; value=&quot;5&quot;/&gt;&lt;property id=&quot;20300&quot; value=&quot;Slide 45 - &amp;quot;Urban Evaluation&amp;quot;&quot;/&gt;&lt;property id=&quot;20307&quot; value=&quot;310&quot;/&gt;&lt;/object&gt;&lt;object type=&quot;3&quot; unique_id=&quot;10048&quot;&gt;&lt;property id=&quot;20148&quot; value=&quot;5&quot;/&gt;&lt;property id=&quot;20300&quot; value=&quot;Slide 46 - &amp;quot;Urban Evaluation&amp;quot;&quot;/&gt;&lt;property id=&quot;20307&quot; value=&quot;311&quot;/&gt;&lt;/object&gt;&lt;object type=&quot;3&quot; unique_id=&quot;10049&quot;&gt;&lt;property id=&quot;20148&quot; value=&quot;5&quot;/&gt;&lt;property id=&quot;20300&quot; value=&quot;Slide 47 - &amp;quot;Conclusion&amp;quot;&quot;/&gt;&lt;property id=&quot;20307&quot; value=&quot;290&quot;/&gt;&lt;/object&gt;&lt;object type=&quot;3&quot; unique_id=&quot;10050&quot;&gt;&lt;property id=&quot;20148&quot; value=&quot;5&quot;/&gt;&lt;property id=&quot;20300&quot; value=&quot;Slide 48 - &amp;quot;Conclusion&amp;quot;&quot;/&gt;&lt;property id=&quot;20307&quot; value=&quot;287&quot;/&gt;&lt;/object&gt;&lt;object type=&quot;3&quot; unique_id=&quot;10051&quot;&gt;&lt;property id=&quot;20148&quot; value=&quot;5&quot;/&gt;&lt;property id=&quot;20300&quot; value=&quot;Slide 49&quot;/&gt;&lt;property id=&quot;20307&quot; value=&quot;269&quot;/&gt;&lt;/object&gt;&lt;object type=&quot;3&quot; unique_id=&quot;10052&quot;&gt;&lt;property id=&quot;20148&quot; value=&quot;5&quot;/&gt;&lt;property id=&quot;20300&quot; value=&quot;Slide 50 - &amp;quot;References&amp;quot;&quot;/&gt;&lt;property id=&quot;20307&quot; value=&quot;318&quot;/&gt;&lt;/object&gt;&lt;object type=&quot;3&quot; unique_id=&quot;10053&quot;&gt;&lt;property id=&quot;20148&quot; value=&quot;5&quot;/&gt;&lt;property id=&quot;20300&quot; value=&quot;Slide 51 - &amp;quot;Oppcast&amp;quot;&quot;/&gt;&lt;property id=&quot;20307&quot; value=&quot;288&quot;/&gt;&lt;/object&gt;&lt;object type=&quot;3&quot; unique_id=&quot;10054&quot;&gt;&lt;property id=&quot;20148&quot; value=&quot;5&quot;/&gt;&lt;property id=&quot;20300&quot; value=&quot;Slide 52 - &amp;quot;Cross-Technology Interference Impact&amp;quot;&quot;/&gt;&lt;property id=&quot;20307&quot; value=&quot;282&quot;/&gt;&lt;/object&gt;&lt;/object&gt;&lt;object type=&quot;8&quot; unique_id=&quot;10108&quot;&gt;&lt;/object&gt;&lt;/object&gt;&lt;/database&gt;"/>
  <p:tag name="MMPROD_NEXTUNIQUEID" val="10009"/>
  <p:tag name="SECTOMILLISECCONVERTED" val="1"/>
</p:tagLst>
</file>

<file path=ppt/tags/tag2.xml><?xml version="1.0" encoding="utf-8"?>
<p:tagLst xmlns:a="http://schemas.openxmlformats.org/drawingml/2006/main" xmlns:r="http://schemas.openxmlformats.org/officeDocument/2006/relationships" xmlns:p="http://schemas.openxmlformats.org/presentationml/2006/main">
  <p:tag name="TIMING" val="|6.5|5.2|3.4|1.9|2.9"/>
</p:tagLst>
</file>

<file path=ppt/tags/tag3.xml><?xml version="1.0" encoding="utf-8"?>
<p:tagLst xmlns:a="http://schemas.openxmlformats.org/drawingml/2006/main" xmlns:r="http://schemas.openxmlformats.org/officeDocument/2006/relationships" xmlns:p="http://schemas.openxmlformats.org/presentationml/2006/main">
  <p:tag name="TIMING" val="|6.5|5.2|3.4|1.9|2.9"/>
</p:tagLst>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19870</TotalTime>
  <Words>1560</Words>
  <Application>Microsoft Macintosh PowerPoint</Application>
  <PresentationFormat>Widescreen</PresentationFormat>
  <Paragraphs>493</Paragraphs>
  <Slides>42</Slides>
  <Notes>26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42</vt:i4>
      </vt:variant>
    </vt:vector>
  </HeadingPairs>
  <TitlesOfParts>
    <vt:vector size="51" baseType="lpstr">
      <vt:lpstr>ＭＳ Ｐゴシック</vt:lpstr>
      <vt:lpstr>Arial</vt:lpstr>
      <vt:lpstr>Calibri</vt:lpstr>
      <vt:lpstr>Calibri Light</vt:lpstr>
      <vt:lpstr>Courier New</vt:lpstr>
      <vt:lpstr>Helvetica Neue</vt:lpstr>
      <vt:lpstr>Helvetica Neue Light</vt:lpstr>
      <vt:lpstr>Mangal</vt:lpstr>
      <vt:lpstr>Retrospect</vt:lpstr>
      <vt:lpstr>PowerPoint Presentation</vt:lpstr>
      <vt:lpstr>Some WSN Deployments</vt:lpstr>
      <vt:lpstr>Communication Service Providers</vt:lpstr>
      <vt:lpstr>Emerging Applications</vt:lpstr>
      <vt:lpstr>Emerging Applications</vt:lpstr>
      <vt:lpstr>Emerging Applications</vt:lpstr>
      <vt:lpstr>Existing Approaches</vt:lpstr>
      <vt:lpstr>Existing Approaches</vt:lpstr>
      <vt:lpstr>Existing Approaches</vt:lpstr>
      <vt:lpstr>Codecast</vt:lpstr>
      <vt:lpstr>Codecast: Toy Example</vt:lpstr>
      <vt:lpstr>PowerPoint Presentation</vt:lpstr>
      <vt:lpstr>PowerPoint Presentation</vt:lpstr>
      <vt:lpstr>PowerPoint Presentation</vt:lpstr>
      <vt:lpstr>Codecast</vt:lpstr>
      <vt:lpstr>Capture Effect</vt:lpstr>
      <vt:lpstr>Codecast</vt:lpstr>
      <vt:lpstr>Codecast</vt:lpstr>
      <vt:lpstr>Background</vt:lpstr>
      <vt:lpstr>Degree Distributions</vt:lpstr>
      <vt:lpstr>Degree Distributions</vt:lpstr>
      <vt:lpstr>Degree Distributions</vt:lpstr>
      <vt:lpstr>Degree Distributions Good Enough?</vt:lpstr>
      <vt:lpstr>NANC - Network Assisted Network Coding</vt:lpstr>
      <vt:lpstr>NANC - Network Assisted Network Coding</vt:lpstr>
      <vt:lpstr>Codecast</vt:lpstr>
      <vt:lpstr>Codecast</vt:lpstr>
      <vt:lpstr>Codecast</vt:lpstr>
      <vt:lpstr>Codecast</vt:lpstr>
      <vt:lpstr>Codecast</vt:lpstr>
      <vt:lpstr>Codecast</vt:lpstr>
      <vt:lpstr>Codecast</vt:lpstr>
      <vt:lpstr>Evaluation</vt:lpstr>
      <vt:lpstr>Evaluation</vt:lpstr>
      <vt:lpstr>Many-to-Many Data Sharing</vt:lpstr>
      <vt:lpstr>Many-to-Many Data Sharing</vt:lpstr>
      <vt:lpstr>Many-to-Many Data Sharing</vt:lpstr>
      <vt:lpstr>Applications</vt:lpstr>
      <vt:lpstr>Applications</vt:lpstr>
      <vt:lpstr>Applications</vt:lpstr>
      <vt:lpstr>Summary of Codecast</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LightSync</dc:title>
  <dc:creator>Mobashir</dc:creator>
  <cp:lastModifiedBy>Mobashir Mohammad</cp:lastModifiedBy>
  <cp:revision>663</cp:revision>
  <dcterms:created xsi:type="dcterms:W3CDTF">2015-03-23T11:00:11Z</dcterms:created>
  <dcterms:modified xsi:type="dcterms:W3CDTF">2018-03-22T04:51:18Z</dcterms:modified>
</cp:coreProperties>
</file>